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75" r:id="rId3"/>
    <p:sldMasterId id="2147483676" r:id="rId4"/>
    <p:sldMasterId id="2147483677" r:id="rId5"/>
    <p:sldMasterId id="2147483678" r:id="rId6"/>
    <p:sldMasterId id="214748367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Lst>
  <p:sldSz cy="5143500" cx="9144000"/>
  <p:notesSz cx="6858000" cy="9144000"/>
  <p:embeddedFontLst>
    <p:embeddedFont>
      <p:font typeface="Proxima Nova"/>
      <p:regular r:id="rId71"/>
      <p:bold r:id="rId72"/>
      <p:italic r:id="rId73"/>
      <p:boldItalic r:id="rId74"/>
    </p:embeddedFont>
    <p:embeddedFont>
      <p:font typeface="Roboto Mon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3.xml"/><Relationship Id="rId75" Type="http://schemas.openxmlformats.org/officeDocument/2006/relationships/font" Target="fonts/RobotoMono-regular.fntdata"/><Relationship Id="rId30" Type="http://schemas.openxmlformats.org/officeDocument/2006/relationships/slide" Target="slides/slide22.xml"/><Relationship Id="rId74" Type="http://schemas.openxmlformats.org/officeDocument/2006/relationships/font" Target="fonts/ProximaNova-boldItalic.fntdata"/><Relationship Id="rId33" Type="http://schemas.openxmlformats.org/officeDocument/2006/relationships/slide" Target="slides/slide25.xml"/><Relationship Id="rId77" Type="http://schemas.openxmlformats.org/officeDocument/2006/relationships/font" Target="fonts/RobotoMono-italic.fntdata"/><Relationship Id="rId32" Type="http://schemas.openxmlformats.org/officeDocument/2006/relationships/slide" Target="slides/slide24.xml"/><Relationship Id="rId76" Type="http://schemas.openxmlformats.org/officeDocument/2006/relationships/font" Target="fonts/RobotoMono-bold.fntdata"/><Relationship Id="rId35" Type="http://schemas.openxmlformats.org/officeDocument/2006/relationships/slide" Target="slides/slide27.xml"/><Relationship Id="rId34" Type="http://schemas.openxmlformats.org/officeDocument/2006/relationships/slide" Target="slides/slide26.xml"/><Relationship Id="rId78" Type="http://schemas.openxmlformats.org/officeDocument/2006/relationships/font" Target="fonts/RobotoMono-boldItalic.fntdata"/><Relationship Id="rId71" Type="http://schemas.openxmlformats.org/officeDocument/2006/relationships/font" Target="fonts/ProximaNova-regular.fntdata"/><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3c-ccg.github.io/did-spec/" TargetMode="External"/><Relationship Id="rId3" Type="http://schemas.openxmlformats.org/officeDocument/2006/relationships/hyperlink" Target="https://w3c-ccg.github.io/did-spec/#dfn-did-document" TargetMode="External"/><Relationship Id="rId4" Type="http://schemas.openxmlformats.org/officeDocument/2006/relationships/hyperlink" Target="https://w3c-ccg.github.io/did-spec/#did-documen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1" Type="http://schemas.openxmlformats.org/officeDocument/2006/relationships/hyperlink" Target="https://w3c.github.io/vc-data-model/#dfn-subjects" TargetMode="External"/><Relationship Id="rId10" Type="http://schemas.openxmlformats.org/officeDocument/2006/relationships/hyperlink" Target="https://w3c.github.io/vc-data-model/#dfn-verifiable-credentials" TargetMode="External"/><Relationship Id="rId13" Type="http://schemas.openxmlformats.org/officeDocument/2006/relationships/hyperlink" Target="https://w3c.github.io/vc-data-model/#dfn-verifier" TargetMode="External"/><Relationship Id="rId12" Type="http://schemas.openxmlformats.org/officeDocument/2006/relationships/hyperlink" Target="https://w3c.github.io/vc-data-model/#dfn-holders" TargetMode="External"/><Relationship Id="rId1" Type="http://schemas.openxmlformats.org/officeDocument/2006/relationships/notesMaster" Target="../notesMasters/notesMaster1.xml"/><Relationship Id="rId2" Type="http://schemas.openxmlformats.org/officeDocument/2006/relationships/hyperlink" Target="https://w3c.github.io/vc-data-model/" TargetMode="External"/><Relationship Id="rId3" Type="http://schemas.openxmlformats.org/officeDocument/2006/relationships/hyperlink" Target="https://w3c.github.io/vc-data-model/#dfn-holders" TargetMode="External"/><Relationship Id="rId4" Type="http://schemas.openxmlformats.org/officeDocument/2006/relationships/hyperlink" Target="https://w3c.github.io/vc-data-model/#dfn-holders" TargetMode="External"/><Relationship Id="rId9" Type="http://schemas.openxmlformats.org/officeDocument/2006/relationships/hyperlink" Target="https://w3c.github.io/vc-data-model/#dfn-entities" TargetMode="External"/><Relationship Id="rId15" Type="http://schemas.openxmlformats.org/officeDocument/2006/relationships/hyperlink" Target="https://w3c.github.io/vc-data-model/#dfn-entities" TargetMode="External"/><Relationship Id="rId14" Type="http://schemas.openxmlformats.org/officeDocument/2006/relationships/hyperlink" Target="https://w3c.github.io/vc-data-model/#dfn-verifier" TargetMode="External"/><Relationship Id="rId17" Type="http://schemas.openxmlformats.org/officeDocument/2006/relationships/hyperlink" Target="https://w3c.github.io/vc-data-model/#dfn-identifier-registries" TargetMode="External"/><Relationship Id="rId16" Type="http://schemas.openxmlformats.org/officeDocument/2006/relationships/hyperlink" Target="https://w3c.github.io/vc-data-model/#dfn-verifiable-credentials" TargetMode="External"/><Relationship Id="rId5" Type="http://schemas.openxmlformats.org/officeDocument/2006/relationships/hyperlink" Target="https://w3c.github.io/vc-data-model/#dfn-entities" TargetMode="External"/><Relationship Id="rId19" Type="http://schemas.openxmlformats.org/officeDocument/2006/relationships/hyperlink" Target="https://w3c.github.io/vc-data-model/#dfn-subjects" TargetMode="External"/><Relationship Id="rId6" Type="http://schemas.openxmlformats.org/officeDocument/2006/relationships/hyperlink" Target="https://w3c.github.io/vc-data-model/#dfn-verifiable-credentials" TargetMode="External"/><Relationship Id="rId18" Type="http://schemas.openxmlformats.org/officeDocument/2006/relationships/hyperlink" Target="https://w3c.github.io/vc-data-model/#dfn-identifier-registries" TargetMode="External"/><Relationship Id="rId7" Type="http://schemas.openxmlformats.org/officeDocument/2006/relationships/hyperlink" Target="https://w3c.github.io/vc-data-model/#dfn-issuers" TargetMode="External"/><Relationship Id="rId8" Type="http://schemas.openxmlformats.org/officeDocument/2006/relationships/hyperlink" Target="https://w3c.github.io/vc-data-model/#dfn-issuer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rgongroup/on-zero-knowledge-proofs-in-blockchains-14c48cfd1dd1"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1" Type="http://schemas.openxmlformats.org/officeDocument/2006/relationships/hyperlink" Target="https://w3c.github.io/vc-data-model/#dfn-subjects" TargetMode="External"/><Relationship Id="rId10" Type="http://schemas.openxmlformats.org/officeDocument/2006/relationships/hyperlink" Target="https://w3c.github.io/vc-data-model/#dfn-verifiable-credentials" TargetMode="External"/><Relationship Id="rId13" Type="http://schemas.openxmlformats.org/officeDocument/2006/relationships/hyperlink" Target="https://w3c.github.io/vc-data-model/#dfn-verifier" TargetMode="External"/><Relationship Id="rId12" Type="http://schemas.openxmlformats.org/officeDocument/2006/relationships/hyperlink" Target="https://w3c.github.io/vc-data-model/#dfn-holders" TargetMode="External"/><Relationship Id="rId1" Type="http://schemas.openxmlformats.org/officeDocument/2006/relationships/notesMaster" Target="../notesMasters/notesMaster1.xml"/><Relationship Id="rId2" Type="http://schemas.openxmlformats.org/officeDocument/2006/relationships/hyperlink" Target="https://w3c.github.io/vc-data-model/" TargetMode="External"/><Relationship Id="rId3" Type="http://schemas.openxmlformats.org/officeDocument/2006/relationships/hyperlink" Target="https://w3c.github.io/vc-data-model/#dfn-holders" TargetMode="External"/><Relationship Id="rId4" Type="http://schemas.openxmlformats.org/officeDocument/2006/relationships/hyperlink" Target="https://w3c.github.io/vc-data-model/#dfn-holders" TargetMode="External"/><Relationship Id="rId9" Type="http://schemas.openxmlformats.org/officeDocument/2006/relationships/hyperlink" Target="https://w3c.github.io/vc-data-model/#dfn-entities" TargetMode="External"/><Relationship Id="rId15" Type="http://schemas.openxmlformats.org/officeDocument/2006/relationships/hyperlink" Target="https://w3c.github.io/vc-data-model/#dfn-entities" TargetMode="External"/><Relationship Id="rId14" Type="http://schemas.openxmlformats.org/officeDocument/2006/relationships/hyperlink" Target="https://w3c.github.io/vc-data-model/#dfn-verifier" TargetMode="External"/><Relationship Id="rId17" Type="http://schemas.openxmlformats.org/officeDocument/2006/relationships/hyperlink" Target="https://w3c.github.io/vc-data-model/#dfn-identifier-registries" TargetMode="External"/><Relationship Id="rId16" Type="http://schemas.openxmlformats.org/officeDocument/2006/relationships/hyperlink" Target="https://w3c.github.io/vc-data-model/#dfn-verifiable-credentials" TargetMode="External"/><Relationship Id="rId5" Type="http://schemas.openxmlformats.org/officeDocument/2006/relationships/hyperlink" Target="https://w3c.github.io/vc-data-model/#dfn-entities" TargetMode="External"/><Relationship Id="rId19" Type="http://schemas.openxmlformats.org/officeDocument/2006/relationships/hyperlink" Target="https://w3c.github.io/vc-data-model/#dfn-subjects" TargetMode="External"/><Relationship Id="rId6" Type="http://schemas.openxmlformats.org/officeDocument/2006/relationships/hyperlink" Target="https://w3c.github.io/vc-data-model/#dfn-verifiable-credentials" TargetMode="External"/><Relationship Id="rId18" Type="http://schemas.openxmlformats.org/officeDocument/2006/relationships/hyperlink" Target="https://w3c.github.io/vc-data-model/#dfn-identifier-registries" TargetMode="External"/><Relationship Id="rId7" Type="http://schemas.openxmlformats.org/officeDocument/2006/relationships/hyperlink" Target="https://w3c.github.io/vc-data-model/#dfn-issuers" TargetMode="External"/><Relationship Id="rId8" Type="http://schemas.openxmlformats.org/officeDocument/2006/relationships/hyperlink" Target="https://w3c.github.io/vc-data-model/#dfn-issuers"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6d27656d3_0_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46d27656d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3d7597987a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d7597987a_0_140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279400" rtl="0" algn="l">
              <a:lnSpc>
                <a:spcPct val="115000"/>
              </a:lnSpc>
              <a:spcBef>
                <a:spcPts val="0"/>
              </a:spcBef>
              <a:spcAft>
                <a:spcPts val="600"/>
              </a:spcAft>
              <a:buNone/>
            </a:pPr>
            <a:r>
              <a:rPr lang="en-US"/>
              <a:t>DIDs take their format from the URN Syntax.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3d7597987a_0_1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d7597987a_0_14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From </a:t>
            </a:r>
            <a:r>
              <a:rPr lang="en-US" u="sng">
                <a:solidFill>
                  <a:srgbClr val="2B89C9"/>
                </a:solidFill>
                <a:hlinkClick r:id="rId2"/>
              </a:rPr>
              <a:t>Decentralized Identifiers v0.11</a:t>
            </a:r>
            <a:r>
              <a:rPr lang="en-US"/>
              <a:t>, "</a:t>
            </a:r>
            <a:r>
              <a:rPr lang="en-US">
                <a:solidFill>
                  <a:schemeClr val="dk1"/>
                </a:solidFill>
              </a:rPr>
              <a:t>A DID is similar to a UUID except: (a) like a URL, it can be resolved or dereferenced to a standard resource describing the entity (a </a:t>
            </a:r>
            <a:r>
              <a:rPr lang="en-US" u="sng">
                <a:solidFill>
                  <a:srgbClr val="2B89C9"/>
                </a:solidFill>
                <a:hlinkClick r:id="rId3"/>
              </a:rPr>
              <a:t>DID Document</a:t>
            </a:r>
            <a:r>
              <a:rPr lang="en-US">
                <a:solidFill>
                  <a:schemeClr val="dk1"/>
                </a:solidFill>
              </a:rPr>
              <a:t>—see Section </a:t>
            </a:r>
            <a:r>
              <a:rPr lang="en-US" u="sng">
                <a:solidFill>
                  <a:srgbClr val="2B89C9"/>
                </a:solidFill>
                <a:hlinkClick r:id="rId4"/>
              </a:rPr>
              <a:t>4. DID Documents </a:t>
            </a:r>
            <a:r>
              <a:rPr lang="en-US">
                <a:solidFill>
                  <a:schemeClr val="dk1"/>
                </a:solidFill>
              </a:rPr>
              <a:t>), and (b) unlike a URL, the DID Document typically contains cryptographic material that enables authentication of an entity associated with the DID."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3d7597987a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d7597987a_0_14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279400" rtl="0" algn="l">
              <a:lnSpc>
                <a:spcPct val="115000"/>
              </a:lnSpc>
              <a:spcBef>
                <a:spcPts val="0"/>
              </a:spcBef>
              <a:spcAft>
                <a:spcPts val="600"/>
              </a:spcAft>
              <a:buNone/>
            </a:pPr>
            <a:r>
              <a:rPr lang="en-US"/>
              <a:t>For every relationship I need to develop, </a:t>
            </a:r>
            <a:r>
              <a:rPr lang="en-US">
                <a:solidFill>
                  <a:schemeClr val="dk1"/>
                </a:solidFill>
              </a:rPr>
              <a:t>I will have a unique DID</a:t>
            </a:r>
            <a:r>
              <a:rPr lang="en-US"/>
              <a:t>. You will manage your personal collection of DIDs with a software agent (similar to your contact list today).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6d27656d3_0_14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46d27656d3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d7597987a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d7597987a_0_12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279400" rtl="0" algn="l">
              <a:lnSpc>
                <a:spcPct val="115000"/>
              </a:lnSpc>
              <a:spcBef>
                <a:spcPts val="0"/>
              </a:spcBef>
              <a:spcAft>
                <a:spcPts val="600"/>
              </a:spcAft>
              <a:buNone/>
            </a:pPr>
            <a:r>
              <a:rPr lang="en-US">
                <a:solidFill>
                  <a:schemeClr val="dk1"/>
                </a:solidFill>
              </a:rPr>
              <a:t>In today's world, we are issued credentials as documents (like our driver's license). When we need to prove who we are, we hand over the document. The verifier will look at the document and attempt to ascertain whether it is valid. In addition, we cannot choose to only hand over a certain piece of the document, we must hand the entire document over.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3d7597987a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d7597987a_0_11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From </a:t>
            </a:r>
            <a:r>
              <a:rPr lang="en-US" u="sng">
                <a:solidFill>
                  <a:srgbClr val="2B89C9"/>
                </a:solidFill>
                <a:hlinkClick r:id="rId2"/>
              </a:rPr>
              <a:t>Verifiable Credentials Model 1.0</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20000"/>
              </a:lnSpc>
              <a:spcBef>
                <a:spcPts val="0"/>
              </a:spcBef>
              <a:spcAft>
                <a:spcPts val="0"/>
              </a:spcAft>
              <a:buNone/>
            </a:pPr>
            <a:r>
              <a:rPr b="1" lang="en-US" sz="1200" u="sng">
                <a:solidFill>
                  <a:srgbClr val="034575"/>
                </a:solidFill>
                <a:highlight>
                  <a:srgbClr val="FFFFFF"/>
                </a:highlight>
                <a:hlinkClick r:id="rId3"/>
              </a:rPr>
              <a:t>holder</a:t>
            </a:r>
            <a:endParaRPr b="1" sz="1200" u="sng">
              <a:solidFill>
                <a:srgbClr val="034575"/>
              </a:solidFill>
              <a:highlight>
                <a:srgbClr val="FFFFFF"/>
              </a:highlight>
              <a:hlinkClick r:id="rId4"/>
            </a:endParaRPr>
          </a:p>
          <a:p>
            <a:pPr indent="0" lvl="0" marL="279400" rtl="0" algn="l">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5"/>
              </a:rPr>
              <a:t>entity</a:t>
            </a:r>
            <a:r>
              <a:rPr lang="en-US" sz="1100">
                <a:highlight>
                  <a:srgbClr val="FFFFFF"/>
                </a:highlight>
              </a:rPr>
              <a:t> may perform by possessing one or more </a:t>
            </a:r>
            <a:r>
              <a:rPr lang="en-US" sz="1100" u="sng">
                <a:solidFill>
                  <a:srgbClr val="034575"/>
                </a:solidFill>
                <a:highlight>
                  <a:srgbClr val="FFFFFF"/>
                </a:highlight>
                <a:hlinkClick r:id="rId6"/>
              </a:rPr>
              <a:t>verifiable credentials</a:t>
            </a:r>
            <a:r>
              <a:rPr lang="en-US" sz="1100">
                <a:highlight>
                  <a:srgbClr val="FFFFFF"/>
                </a:highlight>
              </a:rPr>
              <a:t>. Examples of holders include students, employees, and customers.</a:t>
            </a:r>
            <a:endParaRPr sz="1100">
              <a:highlight>
                <a:srgbClr val="FFFFFF"/>
              </a:highlight>
            </a:endParaRPr>
          </a:p>
          <a:p>
            <a:pPr indent="0" lvl="0" marL="0" rtl="0" algn="l">
              <a:lnSpc>
                <a:spcPct val="120000"/>
              </a:lnSpc>
              <a:spcBef>
                <a:spcPts val="600"/>
              </a:spcBef>
              <a:spcAft>
                <a:spcPts val="0"/>
              </a:spcAft>
              <a:buNone/>
            </a:pPr>
            <a:r>
              <a:rPr b="1" lang="en-US" sz="1200" u="sng">
                <a:solidFill>
                  <a:srgbClr val="034575"/>
                </a:solidFill>
                <a:highlight>
                  <a:srgbClr val="FFFFFF"/>
                </a:highlight>
                <a:hlinkClick r:id="rId7"/>
              </a:rPr>
              <a:t>issuer</a:t>
            </a:r>
            <a:endParaRPr b="1" sz="1200" u="sng">
              <a:solidFill>
                <a:srgbClr val="034575"/>
              </a:solidFill>
              <a:highlight>
                <a:srgbClr val="FFFFFF"/>
              </a:highlight>
              <a:hlinkClick r:id="rId8"/>
            </a:endParaRPr>
          </a:p>
          <a:p>
            <a:pPr indent="0" lvl="0" marL="279400" rtl="0" algn="l">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9"/>
              </a:rPr>
              <a:t>entity</a:t>
            </a:r>
            <a:r>
              <a:rPr lang="en-US" sz="1100">
                <a:highlight>
                  <a:srgbClr val="FFFFFF"/>
                </a:highlight>
              </a:rPr>
              <a:t> may perform by creating a </a:t>
            </a:r>
            <a:r>
              <a:rPr lang="en-US" sz="1100" u="sng">
                <a:solidFill>
                  <a:srgbClr val="034575"/>
                </a:solidFill>
                <a:highlight>
                  <a:srgbClr val="FFFFFF"/>
                </a:highlight>
                <a:hlinkClick r:id="rId10"/>
              </a:rPr>
              <a:t>verifiable credential</a:t>
            </a:r>
            <a:r>
              <a:rPr lang="en-US" sz="1100">
                <a:highlight>
                  <a:srgbClr val="FFFFFF"/>
                </a:highlight>
              </a:rPr>
              <a:t>, associating it with a particular </a:t>
            </a:r>
            <a:r>
              <a:rPr lang="en-US" sz="1100" u="sng">
                <a:solidFill>
                  <a:srgbClr val="034575"/>
                </a:solidFill>
                <a:highlight>
                  <a:srgbClr val="FFFFFF"/>
                </a:highlight>
                <a:hlinkClick r:id="rId11"/>
              </a:rPr>
              <a:t>subject</a:t>
            </a:r>
            <a:r>
              <a:rPr lang="en-US" sz="1100">
                <a:highlight>
                  <a:srgbClr val="FFFFFF"/>
                </a:highlight>
              </a:rPr>
              <a:t>, and transmitting it to a </a:t>
            </a:r>
            <a:r>
              <a:rPr lang="en-US" sz="1100" u="sng">
                <a:solidFill>
                  <a:srgbClr val="034575"/>
                </a:solidFill>
                <a:highlight>
                  <a:srgbClr val="FFFFFF"/>
                </a:highlight>
                <a:hlinkClick r:id="rId12"/>
              </a:rPr>
              <a:t>holder</a:t>
            </a:r>
            <a:r>
              <a:rPr lang="en-US" sz="1100">
                <a:highlight>
                  <a:srgbClr val="FFFFFF"/>
                </a:highlight>
              </a:rPr>
              <a:t>. Examples of issuers include corporations, non-profits, trade associations, governments, and individuals.</a:t>
            </a:r>
            <a:endParaRPr sz="1100">
              <a:highlight>
                <a:srgbClr val="FFFFFF"/>
              </a:highlight>
            </a:endParaRPr>
          </a:p>
          <a:p>
            <a:pPr indent="0" lvl="0" marL="0" rtl="0" algn="l">
              <a:lnSpc>
                <a:spcPct val="120000"/>
              </a:lnSpc>
              <a:spcBef>
                <a:spcPts val="600"/>
              </a:spcBef>
              <a:spcAft>
                <a:spcPts val="0"/>
              </a:spcAft>
              <a:buNone/>
            </a:pPr>
            <a:r>
              <a:rPr b="1" lang="en-US" sz="1200" u="sng">
                <a:solidFill>
                  <a:srgbClr val="034575"/>
                </a:solidFill>
                <a:highlight>
                  <a:srgbClr val="FFFFFF"/>
                </a:highlight>
                <a:hlinkClick r:id="rId13"/>
              </a:rPr>
              <a:t>verifier</a:t>
            </a:r>
            <a:endParaRPr b="1" sz="1200" u="sng">
              <a:solidFill>
                <a:srgbClr val="034575"/>
              </a:solidFill>
              <a:highlight>
                <a:srgbClr val="FFFFFF"/>
              </a:highlight>
              <a:hlinkClick r:id="rId14"/>
            </a:endParaRPr>
          </a:p>
          <a:p>
            <a:pPr indent="0" lvl="0" marL="279400" rtl="0" algn="l">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15"/>
              </a:rPr>
              <a:t>entity</a:t>
            </a:r>
            <a:r>
              <a:rPr lang="en-US" sz="1100">
                <a:highlight>
                  <a:srgbClr val="FFFFFF"/>
                </a:highlight>
              </a:rPr>
              <a:t> may perform by receiving one or more </a:t>
            </a:r>
            <a:r>
              <a:rPr lang="en-US" sz="1100" u="sng">
                <a:solidFill>
                  <a:srgbClr val="034575"/>
                </a:solidFill>
                <a:highlight>
                  <a:srgbClr val="FFFFFF"/>
                </a:highlight>
                <a:hlinkClick r:id="rId16"/>
              </a:rPr>
              <a:t>verifiable credentials</a:t>
            </a:r>
            <a:r>
              <a:rPr lang="en-US" sz="1100">
                <a:highlight>
                  <a:srgbClr val="FFFFFF"/>
                </a:highlight>
              </a:rPr>
              <a:t> for processing. Examples of verifiers include employers, security personnel, and websites.</a:t>
            </a:r>
            <a:endParaRPr sz="1100">
              <a:highlight>
                <a:srgbClr val="FFFFFF"/>
              </a:highlight>
            </a:endParaRPr>
          </a:p>
          <a:p>
            <a:pPr indent="0" lvl="0" marL="0" rtl="0" algn="l">
              <a:lnSpc>
                <a:spcPct val="120000"/>
              </a:lnSpc>
              <a:spcBef>
                <a:spcPts val="600"/>
              </a:spcBef>
              <a:spcAft>
                <a:spcPts val="0"/>
              </a:spcAft>
              <a:buNone/>
            </a:pPr>
            <a:r>
              <a:rPr b="1" lang="en-US" sz="1200" u="sng">
                <a:solidFill>
                  <a:srgbClr val="034575"/>
                </a:solidFill>
                <a:highlight>
                  <a:srgbClr val="FFFFFF"/>
                </a:highlight>
                <a:hlinkClick r:id="rId17"/>
              </a:rPr>
              <a:t>identifier registry</a:t>
            </a:r>
            <a:endParaRPr b="1" sz="1200" u="sng">
              <a:solidFill>
                <a:srgbClr val="034575"/>
              </a:solidFill>
              <a:highlight>
                <a:srgbClr val="FFFFFF"/>
              </a:highlight>
              <a:hlinkClick r:id="rId18"/>
            </a:endParaRPr>
          </a:p>
          <a:p>
            <a:pPr indent="0" lvl="0" marL="279400" rtl="0" algn="l">
              <a:lnSpc>
                <a:spcPct val="115000"/>
              </a:lnSpc>
              <a:spcBef>
                <a:spcPts val="0"/>
              </a:spcBef>
              <a:spcAft>
                <a:spcPts val="600"/>
              </a:spcAft>
              <a:buNone/>
            </a:pPr>
            <a:r>
              <a:rPr lang="en-US" sz="1100">
                <a:highlight>
                  <a:srgbClr val="FFFFFF"/>
                </a:highlight>
              </a:rPr>
              <a:t>A role a system may perform by mediating the creation and verification of </a:t>
            </a:r>
            <a:r>
              <a:rPr lang="en-US" sz="1100" u="sng">
                <a:solidFill>
                  <a:srgbClr val="034575"/>
                </a:solidFill>
                <a:highlight>
                  <a:srgbClr val="FFFFFF"/>
                </a:highlight>
                <a:hlinkClick r:id="rId19"/>
              </a:rPr>
              <a:t>subject</a:t>
            </a:r>
            <a:r>
              <a:rPr lang="en-US" sz="1100">
                <a:highlight>
                  <a:srgbClr val="FFFFFF"/>
                </a:highlight>
              </a:rPr>
              <a:t> identifiers. Examples of identifier registries include corporate employee databases, government ID databases, and distributed ledgers.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3d7597987a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d7597987a_0_14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The notion of zero-knowledge was first proposed in 1985 by MIT researchers. From </a:t>
            </a:r>
            <a:r>
              <a:rPr lang="en-US" u="sng">
                <a:solidFill>
                  <a:schemeClr val="hlink"/>
                </a:solidFill>
                <a:hlinkClick r:id="rId2"/>
              </a:rPr>
              <a:t>Lukas Schor's medium post</a:t>
            </a:r>
            <a:r>
              <a:rPr lang="en-US"/>
              <a:t> : zero-knowledge proofs let you validate the truth of something without revealing how you know that truth or sharing the content of this truth with the verifier. This principle is based on an algorithm that takes some data as input and returns either ‘true’ or ‘false’.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3d7597987a_0_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d7597987a_0_15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279400" rtl="0" algn="l">
              <a:lnSpc>
                <a:spcPct val="115000"/>
              </a:lnSpc>
              <a:spcBef>
                <a:spcPts val="0"/>
              </a:spcBef>
              <a:spcAft>
                <a:spcPts val="60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5c81d5c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5c81d5c64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6d27656d3_0_18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46d27656d3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5c81d5c6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5c81d5c64_0_1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6d27656d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6d27656d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5c81d5c64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5c81d5c64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sz="1400"/>
              <a:t>With DIDs for every connection and a different key for every device there's a lot of keys to manage</a:t>
            </a:r>
            <a:endParaRPr sz="1400"/>
          </a:p>
          <a:p>
            <a:pPr indent="-317500" lvl="0" marL="457200" rtl="0" algn="l">
              <a:spcBef>
                <a:spcPts val="0"/>
              </a:spcBef>
              <a:spcAft>
                <a:spcPts val="0"/>
              </a:spcAft>
              <a:buSzPts val="1400"/>
              <a:buChar char="●"/>
            </a:pPr>
            <a:r>
              <a:rPr lang="en-US" sz="1400"/>
              <a:t>Agents abstract keys away from users and partially from developers while keeping the "key" advantages </a:t>
            </a:r>
            <a:endParaRPr sz="1400"/>
          </a:p>
          <a:p>
            <a:pPr indent="-317500" lvl="0" marL="457200" rtl="0" algn="l">
              <a:spcBef>
                <a:spcPts val="0"/>
              </a:spcBef>
              <a:spcAft>
                <a:spcPts val="0"/>
              </a:spcAft>
              <a:buSzPts val="1400"/>
              <a:buChar char="●"/>
            </a:pPr>
            <a:r>
              <a:rPr lang="en-US" sz="1400"/>
              <a:t>Agent's act on your behalf to manage keys,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6d27656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6d27656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sz="1400"/>
              <a:t>With DIDs for every connection and a different key for every device there's a lot of keys to manage</a:t>
            </a:r>
            <a:endParaRPr sz="1400"/>
          </a:p>
          <a:p>
            <a:pPr indent="-317500" lvl="0" marL="457200" rtl="0" algn="l">
              <a:spcBef>
                <a:spcPts val="0"/>
              </a:spcBef>
              <a:spcAft>
                <a:spcPts val="0"/>
              </a:spcAft>
              <a:buSzPts val="1400"/>
              <a:buChar char="●"/>
            </a:pPr>
            <a:r>
              <a:rPr lang="en-US" sz="1400"/>
              <a:t>Agents abstract keys away from users and partially from developers while keeping the "key" advantages </a:t>
            </a:r>
            <a:endParaRPr sz="1400"/>
          </a:p>
          <a:p>
            <a:pPr indent="-317500" lvl="0" marL="457200" rtl="0" algn="l">
              <a:spcBef>
                <a:spcPts val="0"/>
              </a:spcBef>
              <a:spcAft>
                <a:spcPts val="0"/>
              </a:spcAft>
              <a:buSzPts val="1400"/>
              <a:buChar char="●"/>
            </a:pPr>
            <a:r>
              <a:rPr lang="en-US" sz="1400"/>
              <a:t>Agent's act on your behalf to manage keys,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6d27656d3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6d27656d3_0_4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6d27656d3_0_2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46d27656d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389f50bd1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89f50bd17_0_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46d27656d3_0_2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46d27656d3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3d7597987a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d7597987a_0_16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5c81d5c6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5c81d5c64_0_1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5c81d5c6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5c81d5c64_0_6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89f50bd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89f50bd17_0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5c81d5c64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5c81d5c64_0_4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5c81d5c6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5c81d5c64_0_10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5c81d5c64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5c81d5c64_0_12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45c81d5c6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5c81d5c64_0_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5c81d5c64_0_1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45c81d5c64_0_13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45c81d5c6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45c81d5c64_0_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45c81d5c64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45c81d5c64_0_130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5c81d5c6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5c81d5c64_0_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45c81d5c64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45c81d5c64_0_13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45c81d5c6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45c81d5c64_0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Crypto Layer - contains the code necessary to do ZKP, signed state proofs. Working to make this shared.</a:t>
            </a:r>
            <a:endParaRPr/>
          </a:p>
          <a:p>
            <a:pPr indent="0" lvl="0" marL="0" rtl="0" algn="l">
              <a:spcBef>
                <a:spcPts val="0"/>
              </a:spcBef>
              <a:spcAft>
                <a:spcPts val="0"/>
              </a:spcAft>
              <a:buNone/>
            </a:pPr>
            <a:r>
              <a:rPr lang="en-US"/>
              <a:t>Plenum/Node - Distributed Ledger that we use. </a:t>
            </a:r>
            <a:endParaRPr/>
          </a:p>
          <a:p>
            <a:pPr indent="0" lvl="0" marL="0" rtl="0" algn="l">
              <a:spcBef>
                <a:spcPts val="0"/>
              </a:spcBef>
              <a:spcAft>
                <a:spcPts val="0"/>
              </a:spcAft>
              <a:buNone/>
            </a:pPr>
            <a:r>
              <a:rPr lang="en-US"/>
              <a:t>Plenum - generic ledger implementation</a:t>
            </a:r>
            <a:endParaRPr/>
          </a:p>
          <a:p>
            <a:pPr indent="0" lvl="0" marL="0" rtl="0" algn="l">
              <a:spcBef>
                <a:spcPts val="0"/>
              </a:spcBef>
              <a:spcAft>
                <a:spcPts val="0"/>
              </a:spcAft>
              <a:buNone/>
            </a:pPr>
            <a:r>
              <a:rPr lang="en-US"/>
              <a:t>Node - transaction sets that are used for Identity. Creating new identifiers (NIM) transaction. Credential definition transaction. Schema transaction. Does validation that you are only doing what you should.</a:t>
            </a:r>
            <a:endParaRPr/>
          </a:p>
          <a:p>
            <a:pPr indent="0" lvl="0" marL="0" rtl="0" algn="l">
              <a:spcBef>
                <a:spcPts val="0"/>
              </a:spcBef>
              <a:spcAft>
                <a:spcPts val="0"/>
              </a:spcAft>
              <a:buNone/>
            </a:pPr>
            <a:r>
              <a:rPr lang="en-US"/>
              <a:t>SDK - Ability to talk to the ledger. Invalidate claims and proofs. Put these things inside of an application to allow it to become identity aware.</a:t>
            </a:r>
            <a:endParaRPr/>
          </a:p>
          <a:p>
            <a:pPr indent="0" lvl="0" marL="0" rtl="0" algn="l">
              <a:spcBef>
                <a:spcPts val="0"/>
              </a:spcBef>
              <a:spcAft>
                <a:spcPts val="0"/>
              </a:spcAft>
              <a:buNone/>
            </a:pPr>
            <a:r>
              <a:rPr lang="en-US"/>
              <a:t>Agent - Service that can listen for messages to talk about messages that need to be exchanged.</a:t>
            </a:r>
            <a:endParaRPr/>
          </a:p>
          <a:p>
            <a:pPr indent="0" lvl="0" marL="0" rtl="0" algn="l">
              <a:spcBef>
                <a:spcPts val="0"/>
              </a:spcBef>
              <a:spcAft>
                <a:spcPts val="0"/>
              </a:spcAft>
              <a:buNone/>
            </a:pPr>
            <a:r>
              <a:rPr lang="en-US"/>
              <a:t>Identity Solutions - Community is building. Some open source and some that are not.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89f50bd1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89f50bd17_0_8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3cf4a9ebda_0_7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3cf4a9ebda_0_7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3d7597987a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d7597987a_0_16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cf4a9ebda_0_9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3cf4a9ebda_0_9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cf4a9ebd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cf4a9ebda_0_1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The first step is to explore the CONTRIBUTING guide for the project. These guides will give you information on how to file a bug, what coding standards are followed, where to find the code, where to look for issues that you might start with, requirements for pull requests, and other information that will make you successful in the community.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Next, you will need to get the code on your machine so that you can make your changes. If you are working with a project that uses Gerrit, you will get the clone command from gerrit.hyperledger.com. Choose the `clone with commit-msg hook` and use SSH. If you are working with a project that uses Github, you will first want to fork the repository and then clone your local repository. Look for my upcoming videos that will show you the general workflow for both Gerrit and Github.</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Next you need to find an issue that you want to work on. A number of our projects have issues that are labels with a help wanted tag or a good first bug tag. If this is your first time contributing, these issues are always good ones to start with.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Once you have found something that you want to work on, make your changes. Test and verify your changes, before submitting a pull request.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No matter how small the pull request, you should expect comments. Comments are normal. Don't let them scare you away. Instead, address the comments, and re-submit your pull request. It may take a couple of times through this process, but eventually you will have your first merged pull request.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3d7597987a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d7597987a_0_70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3d7597987a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d7597987a_0_8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45c81d5c6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5c81d5c64_0_6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3d7597987a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d7597987a_0_8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3d7597987a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d7597987a_0_8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3cf4a9ebda_0_8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3cf4a9ebda_0_8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6d27656d3_0_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46d27656d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448871b92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448871b9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46d27656d3_0_3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46d27656d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3cf4a9ebd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cf4a9ebda_0_2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46d27656d3_0_2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46d27656d3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46d27656d3_0_30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46d27656d3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47e51981b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47e51981b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47e51981b5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47e51981b5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47e51981b5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47e51981b5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47e51981b5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47e51981b5_2_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From </a:t>
            </a:r>
            <a:r>
              <a:rPr lang="en-US" u="sng">
                <a:solidFill>
                  <a:srgbClr val="2B89C9"/>
                </a:solidFill>
                <a:hlinkClick r:id="rId2"/>
              </a:rPr>
              <a:t>Verifiable Credentials Model 1.0</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20000"/>
              </a:lnSpc>
              <a:spcBef>
                <a:spcPts val="0"/>
              </a:spcBef>
              <a:spcAft>
                <a:spcPts val="0"/>
              </a:spcAft>
              <a:buNone/>
            </a:pPr>
            <a:r>
              <a:rPr b="1" lang="en-US" sz="1200" u="sng">
                <a:solidFill>
                  <a:srgbClr val="034575"/>
                </a:solidFill>
                <a:highlight>
                  <a:srgbClr val="FFFFFF"/>
                </a:highlight>
                <a:hlinkClick r:id="rId3"/>
              </a:rPr>
              <a:t>holder</a:t>
            </a:r>
            <a:endParaRPr b="1" sz="1200" u="sng">
              <a:solidFill>
                <a:srgbClr val="034575"/>
              </a:solidFill>
              <a:highlight>
                <a:srgbClr val="FFFFFF"/>
              </a:highlight>
              <a:hlinkClick r:id="rId4"/>
            </a:endParaRPr>
          </a:p>
          <a:p>
            <a:pPr indent="0" lvl="0" marL="279400" rtl="0" algn="l">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5"/>
              </a:rPr>
              <a:t>entity</a:t>
            </a:r>
            <a:r>
              <a:rPr lang="en-US" sz="1100">
                <a:highlight>
                  <a:srgbClr val="FFFFFF"/>
                </a:highlight>
              </a:rPr>
              <a:t> may perform by possessing one or more </a:t>
            </a:r>
            <a:r>
              <a:rPr lang="en-US" sz="1100" u="sng">
                <a:solidFill>
                  <a:srgbClr val="034575"/>
                </a:solidFill>
                <a:highlight>
                  <a:srgbClr val="FFFFFF"/>
                </a:highlight>
                <a:hlinkClick r:id="rId6"/>
              </a:rPr>
              <a:t>verifiable credentials</a:t>
            </a:r>
            <a:r>
              <a:rPr lang="en-US" sz="1100">
                <a:highlight>
                  <a:srgbClr val="FFFFFF"/>
                </a:highlight>
              </a:rPr>
              <a:t>. Examples of holders include students, employees, and customers.</a:t>
            </a:r>
            <a:endParaRPr sz="1100">
              <a:highlight>
                <a:srgbClr val="FFFFFF"/>
              </a:highlight>
            </a:endParaRPr>
          </a:p>
          <a:p>
            <a:pPr indent="0" lvl="0" marL="0" rtl="0" algn="l">
              <a:lnSpc>
                <a:spcPct val="120000"/>
              </a:lnSpc>
              <a:spcBef>
                <a:spcPts val="600"/>
              </a:spcBef>
              <a:spcAft>
                <a:spcPts val="0"/>
              </a:spcAft>
              <a:buNone/>
            </a:pPr>
            <a:r>
              <a:rPr b="1" lang="en-US" sz="1200" u="sng">
                <a:solidFill>
                  <a:srgbClr val="034575"/>
                </a:solidFill>
                <a:highlight>
                  <a:srgbClr val="FFFFFF"/>
                </a:highlight>
                <a:hlinkClick r:id="rId7"/>
              </a:rPr>
              <a:t>issuer</a:t>
            </a:r>
            <a:endParaRPr b="1" sz="1200" u="sng">
              <a:solidFill>
                <a:srgbClr val="034575"/>
              </a:solidFill>
              <a:highlight>
                <a:srgbClr val="FFFFFF"/>
              </a:highlight>
              <a:hlinkClick r:id="rId8"/>
            </a:endParaRPr>
          </a:p>
          <a:p>
            <a:pPr indent="0" lvl="0" marL="279400" rtl="0" algn="l">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9"/>
              </a:rPr>
              <a:t>entity</a:t>
            </a:r>
            <a:r>
              <a:rPr lang="en-US" sz="1100">
                <a:highlight>
                  <a:srgbClr val="FFFFFF"/>
                </a:highlight>
              </a:rPr>
              <a:t> may perform by creating a </a:t>
            </a:r>
            <a:r>
              <a:rPr lang="en-US" sz="1100" u="sng">
                <a:solidFill>
                  <a:srgbClr val="034575"/>
                </a:solidFill>
                <a:highlight>
                  <a:srgbClr val="FFFFFF"/>
                </a:highlight>
                <a:hlinkClick r:id="rId10"/>
              </a:rPr>
              <a:t>verifiable credential</a:t>
            </a:r>
            <a:r>
              <a:rPr lang="en-US" sz="1100">
                <a:highlight>
                  <a:srgbClr val="FFFFFF"/>
                </a:highlight>
              </a:rPr>
              <a:t>, associating it with a particular </a:t>
            </a:r>
            <a:r>
              <a:rPr lang="en-US" sz="1100" u="sng">
                <a:solidFill>
                  <a:srgbClr val="034575"/>
                </a:solidFill>
                <a:highlight>
                  <a:srgbClr val="FFFFFF"/>
                </a:highlight>
                <a:hlinkClick r:id="rId11"/>
              </a:rPr>
              <a:t>subject</a:t>
            </a:r>
            <a:r>
              <a:rPr lang="en-US" sz="1100">
                <a:highlight>
                  <a:srgbClr val="FFFFFF"/>
                </a:highlight>
              </a:rPr>
              <a:t>, and transmitting it to a </a:t>
            </a:r>
            <a:r>
              <a:rPr lang="en-US" sz="1100" u="sng">
                <a:solidFill>
                  <a:srgbClr val="034575"/>
                </a:solidFill>
                <a:highlight>
                  <a:srgbClr val="FFFFFF"/>
                </a:highlight>
                <a:hlinkClick r:id="rId12"/>
              </a:rPr>
              <a:t>holder</a:t>
            </a:r>
            <a:r>
              <a:rPr lang="en-US" sz="1100">
                <a:highlight>
                  <a:srgbClr val="FFFFFF"/>
                </a:highlight>
              </a:rPr>
              <a:t>. Examples of issuers include corporations, non-profits, trade associations, governments, and individuals.</a:t>
            </a:r>
            <a:endParaRPr sz="1100">
              <a:highlight>
                <a:srgbClr val="FFFFFF"/>
              </a:highlight>
            </a:endParaRPr>
          </a:p>
          <a:p>
            <a:pPr indent="0" lvl="0" marL="0" rtl="0" algn="l">
              <a:lnSpc>
                <a:spcPct val="120000"/>
              </a:lnSpc>
              <a:spcBef>
                <a:spcPts val="600"/>
              </a:spcBef>
              <a:spcAft>
                <a:spcPts val="0"/>
              </a:spcAft>
              <a:buNone/>
            </a:pPr>
            <a:r>
              <a:rPr b="1" lang="en-US" sz="1200" u="sng">
                <a:solidFill>
                  <a:srgbClr val="034575"/>
                </a:solidFill>
                <a:highlight>
                  <a:srgbClr val="FFFFFF"/>
                </a:highlight>
                <a:hlinkClick r:id="rId13"/>
              </a:rPr>
              <a:t>verifier</a:t>
            </a:r>
            <a:endParaRPr b="1" sz="1200" u="sng">
              <a:solidFill>
                <a:srgbClr val="034575"/>
              </a:solidFill>
              <a:highlight>
                <a:srgbClr val="FFFFFF"/>
              </a:highlight>
              <a:hlinkClick r:id="rId14"/>
            </a:endParaRPr>
          </a:p>
          <a:p>
            <a:pPr indent="0" lvl="0" marL="279400" rtl="0" algn="l">
              <a:lnSpc>
                <a:spcPct val="115000"/>
              </a:lnSpc>
              <a:spcBef>
                <a:spcPts val="0"/>
              </a:spcBef>
              <a:spcAft>
                <a:spcPts val="0"/>
              </a:spcAft>
              <a:buNone/>
            </a:pPr>
            <a:r>
              <a:rPr lang="en-US" sz="1100">
                <a:highlight>
                  <a:srgbClr val="FFFFFF"/>
                </a:highlight>
              </a:rPr>
              <a:t>A role an </a:t>
            </a:r>
            <a:r>
              <a:rPr lang="en-US" sz="1100" u="sng">
                <a:solidFill>
                  <a:srgbClr val="034575"/>
                </a:solidFill>
                <a:highlight>
                  <a:srgbClr val="FFFFFF"/>
                </a:highlight>
                <a:hlinkClick r:id="rId15"/>
              </a:rPr>
              <a:t>entity</a:t>
            </a:r>
            <a:r>
              <a:rPr lang="en-US" sz="1100">
                <a:highlight>
                  <a:srgbClr val="FFFFFF"/>
                </a:highlight>
              </a:rPr>
              <a:t> may perform by receiving one or more </a:t>
            </a:r>
            <a:r>
              <a:rPr lang="en-US" sz="1100" u="sng">
                <a:solidFill>
                  <a:srgbClr val="034575"/>
                </a:solidFill>
                <a:highlight>
                  <a:srgbClr val="FFFFFF"/>
                </a:highlight>
                <a:hlinkClick r:id="rId16"/>
              </a:rPr>
              <a:t>verifiable credentials</a:t>
            </a:r>
            <a:r>
              <a:rPr lang="en-US" sz="1100">
                <a:highlight>
                  <a:srgbClr val="FFFFFF"/>
                </a:highlight>
              </a:rPr>
              <a:t> for processing. Examples of verifiers include employers, security personnel, and websites.</a:t>
            </a:r>
            <a:endParaRPr sz="1100">
              <a:highlight>
                <a:srgbClr val="FFFFFF"/>
              </a:highlight>
            </a:endParaRPr>
          </a:p>
          <a:p>
            <a:pPr indent="0" lvl="0" marL="0" rtl="0" algn="l">
              <a:lnSpc>
                <a:spcPct val="120000"/>
              </a:lnSpc>
              <a:spcBef>
                <a:spcPts val="600"/>
              </a:spcBef>
              <a:spcAft>
                <a:spcPts val="0"/>
              </a:spcAft>
              <a:buNone/>
            </a:pPr>
            <a:r>
              <a:rPr b="1" lang="en-US" sz="1200" u="sng">
                <a:solidFill>
                  <a:srgbClr val="034575"/>
                </a:solidFill>
                <a:highlight>
                  <a:srgbClr val="FFFFFF"/>
                </a:highlight>
                <a:hlinkClick r:id="rId17"/>
              </a:rPr>
              <a:t>identifier registry</a:t>
            </a:r>
            <a:endParaRPr b="1" sz="1200" u="sng">
              <a:solidFill>
                <a:srgbClr val="034575"/>
              </a:solidFill>
              <a:highlight>
                <a:srgbClr val="FFFFFF"/>
              </a:highlight>
              <a:hlinkClick r:id="rId18"/>
            </a:endParaRPr>
          </a:p>
          <a:p>
            <a:pPr indent="0" lvl="0" marL="279400" rtl="0" algn="l">
              <a:lnSpc>
                <a:spcPct val="115000"/>
              </a:lnSpc>
              <a:spcBef>
                <a:spcPts val="0"/>
              </a:spcBef>
              <a:spcAft>
                <a:spcPts val="600"/>
              </a:spcAft>
              <a:buNone/>
            </a:pPr>
            <a:r>
              <a:rPr lang="en-US" sz="1100">
                <a:highlight>
                  <a:srgbClr val="FFFFFF"/>
                </a:highlight>
              </a:rPr>
              <a:t>A role a system may perform by mediating the creation and verification of </a:t>
            </a:r>
            <a:r>
              <a:rPr lang="en-US" sz="1100" u="sng">
                <a:solidFill>
                  <a:srgbClr val="034575"/>
                </a:solidFill>
                <a:highlight>
                  <a:srgbClr val="FFFFFF"/>
                </a:highlight>
                <a:hlinkClick r:id="rId19"/>
              </a:rPr>
              <a:t>subject</a:t>
            </a:r>
            <a:r>
              <a:rPr lang="en-US" sz="1100">
                <a:highlight>
                  <a:srgbClr val="FFFFFF"/>
                </a:highlight>
              </a:rPr>
              <a:t> identifiers. Examples of identifier registries include corporate employee databases, government ID databases, and distributed ledgers.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47e51981b5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47e51981b5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3d7597987a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d7597987a_0_9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You create a digital credential to access a single organization's service. This single centralized authority owns the data that you provide. This single authority can deny you access to your data or can accept a fraudulent identity. Power exists with these centralized authorities. This is how the majority of the Internet operates today. You end up with hundreds of different credentials across different organizations whose services you would like to utilize.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47e51981b5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47e51981b5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47e51981b5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47e51981b5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47e51981b5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47e51981b5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3d7597987a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d7597987a_0_9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With the Federated Identity models, users could now use a single identity provider to access multiple sites. This reduces the number of credentials that we have to remember. The challenge is that now we have many powerful entities that control access to the services of other sites. Social networks, including Facebook, Google, and Twitter, are probably the best known entities providing federated identity. In this model, we are ceding control and liability to a third party. In some cases, the only option is to sign up for a third party account so that we can gain access to a particular service. The IDP now has access to information about our service usage.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3d7597987a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d7597987a_0_99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Entities should be the rulers of their identities. Self-Sovereign Identity is a lifetime, portable digital identity for any person, organization, or thing that does not depend on any centralized authority and can never be taken away. In other words, we own the identity. With Self-Sovereign Identity, no one can "turn the lights out" or take the credential away from you without your consent. They can revoke the credential, but you still have access to that credential.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6d27656d3_0_10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46d27656d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9.png"/><Relationship Id="rId13" Type="http://schemas.openxmlformats.org/officeDocument/2006/relationships/image" Target="../media/image31.png"/><Relationship Id="rId12"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92.png"/><Relationship Id="rId4" Type="http://schemas.openxmlformats.org/officeDocument/2006/relationships/image" Target="../media/image14.png"/><Relationship Id="rId9" Type="http://schemas.openxmlformats.org/officeDocument/2006/relationships/image" Target="../media/image9.png"/><Relationship Id="rId15" Type="http://schemas.openxmlformats.org/officeDocument/2006/relationships/image" Target="../media/image21.png"/><Relationship Id="rId14" Type="http://schemas.openxmlformats.org/officeDocument/2006/relationships/image" Target="../media/image15.png"/><Relationship Id="rId17" Type="http://schemas.openxmlformats.org/officeDocument/2006/relationships/image" Target="../media/image32.png"/><Relationship Id="rId16" Type="http://schemas.openxmlformats.org/officeDocument/2006/relationships/image" Target="../media/image86.png"/><Relationship Id="rId5" Type="http://schemas.openxmlformats.org/officeDocument/2006/relationships/image" Target="../media/image5.png"/><Relationship Id="rId19" Type="http://schemas.openxmlformats.org/officeDocument/2006/relationships/image" Target="../media/image93.png"/><Relationship Id="rId6" Type="http://schemas.openxmlformats.org/officeDocument/2006/relationships/image" Target="../media/image3.png"/><Relationship Id="rId18"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jpg"/></Relationships>
</file>

<file path=ppt/slideLayouts/_rels/slideLayout17.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9.png"/><Relationship Id="rId13" Type="http://schemas.openxmlformats.org/officeDocument/2006/relationships/image" Target="../media/image31.png"/><Relationship Id="rId12"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89.jpg"/><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9.png"/><Relationship Id="rId15" Type="http://schemas.openxmlformats.org/officeDocument/2006/relationships/image" Target="../media/image21.png"/><Relationship Id="rId14" Type="http://schemas.openxmlformats.org/officeDocument/2006/relationships/image" Target="../media/image15.png"/><Relationship Id="rId17" Type="http://schemas.openxmlformats.org/officeDocument/2006/relationships/image" Target="../media/image32.png"/><Relationship Id="rId16" Type="http://schemas.openxmlformats.org/officeDocument/2006/relationships/image" Target="../media/image86.png"/><Relationship Id="rId5" Type="http://schemas.openxmlformats.org/officeDocument/2006/relationships/image" Target="../media/image5.png"/><Relationship Id="rId19" Type="http://schemas.openxmlformats.org/officeDocument/2006/relationships/image" Target="../media/image93.png"/><Relationship Id="rId6" Type="http://schemas.openxmlformats.org/officeDocument/2006/relationships/image" Target="../media/image3.png"/><Relationship Id="rId18" Type="http://schemas.openxmlformats.org/officeDocument/2006/relationships/image" Target="../media/image24.png"/><Relationship Id="rId7" Type="http://schemas.openxmlformats.org/officeDocument/2006/relationships/image" Target="../media/image20.png"/><Relationship Id="rId8"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5.jpg"/></Relationships>
</file>

<file path=ppt/slideLayouts/_rels/slideLayout19.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3.png"/><Relationship Id="rId13"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Master" Target="../slideMasters/slideMaster3.xml"/><Relationship Id="rId2" Type="http://schemas.openxmlformats.org/officeDocument/2006/relationships/image" Target="../media/image95.jpg"/><Relationship Id="rId3"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image" Target="../media/image93.png"/><Relationship Id="rId15" Type="http://schemas.openxmlformats.org/officeDocument/2006/relationships/image" Target="../media/image11.png"/><Relationship Id="rId14" Type="http://schemas.openxmlformats.org/officeDocument/2006/relationships/image" Target="../media/image19.png"/><Relationship Id="rId17" Type="http://schemas.openxmlformats.org/officeDocument/2006/relationships/image" Target="../media/image31.png"/><Relationship Id="rId16" Type="http://schemas.openxmlformats.org/officeDocument/2006/relationships/image" Target="../media/image13.png"/><Relationship Id="rId5" Type="http://schemas.openxmlformats.org/officeDocument/2006/relationships/image" Target="../media/image5.png"/><Relationship Id="rId19" Type="http://schemas.openxmlformats.org/officeDocument/2006/relationships/image" Target="../media/image21.png"/><Relationship Id="rId6" Type="http://schemas.openxmlformats.org/officeDocument/2006/relationships/image" Target="../media/image86.png"/><Relationship Id="rId18" Type="http://schemas.openxmlformats.org/officeDocument/2006/relationships/image" Target="../media/image15.png"/><Relationship Id="rId7" Type="http://schemas.openxmlformats.org/officeDocument/2006/relationships/image" Target="../media/image32.png"/><Relationship Id="rId8"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28.png"/><Relationship Id="rId4"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p:cSld name="7_Title Slide">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3" name="Google Shape;13;p2"/>
          <p:cNvSpPr/>
          <p:nvPr/>
        </p:nvSpPr>
        <p:spPr>
          <a:xfrm rot="-5400000">
            <a:off x="1754399" y="-1754405"/>
            <a:ext cx="5143500" cy="8652300"/>
          </a:xfrm>
          <a:prstGeom prst="rect">
            <a:avLst/>
          </a:prstGeom>
          <a:gradFill>
            <a:gsLst>
              <a:gs pos="0">
                <a:srgbClr val="000000">
                  <a:alpha val="51764"/>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 name="Google Shape;14;p2"/>
          <p:cNvSpPr/>
          <p:nvPr/>
        </p:nvSpPr>
        <p:spPr>
          <a:xfrm>
            <a:off x="328344" y="2131439"/>
            <a:ext cx="4275554" cy="710675"/>
          </a:xfrm>
          <a:prstGeom prst="rect">
            <a:avLst/>
          </a:prstGeom>
          <a:solidFill>
            <a:srgbClr val="030A1C">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 name="Google Shape;15;p2"/>
          <p:cNvSpPr txBox="1"/>
          <p:nvPr>
            <p:ph type="title"/>
          </p:nvPr>
        </p:nvSpPr>
        <p:spPr>
          <a:xfrm>
            <a:off x="328344" y="2103529"/>
            <a:ext cx="7539600" cy="7386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400"/>
              <a:buFont typeface="Arial"/>
              <a:buNone/>
              <a:defRPr sz="2800">
                <a:solidFill>
                  <a:schemeClr val="dk1"/>
                </a:solidFill>
              </a:defRPr>
            </a:lvl2pPr>
            <a:lvl3pPr indent="0" lvl="2" rtl="0">
              <a:spcBef>
                <a:spcPts val="0"/>
              </a:spcBef>
              <a:spcAft>
                <a:spcPts val="0"/>
              </a:spcAft>
              <a:buClr>
                <a:schemeClr val="dk1"/>
              </a:buClr>
              <a:buSzPts val="1400"/>
              <a:buFont typeface="Arial"/>
              <a:buNone/>
              <a:defRPr sz="2800">
                <a:solidFill>
                  <a:schemeClr val="dk1"/>
                </a:solidFill>
              </a:defRPr>
            </a:lvl3pPr>
            <a:lvl4pPr indent="0" lvl="3" rtl="0">
              <a:spcBef>
                <a:spcPts val="0"/>
              </a:spcBef>
              <a:spcAft>
                <a:spcPts val="0"/>
              </a:spcAft>
              <a:buClr>
                <a:schemeClr val="dk1"/>
              </a:buClr>
              <a:buSzPts val="1400"/>
              <a:buFont typeface="Arial"/>
              <a:buNone/>
              <a:defRPr sz="2800">
                <a:solidFill>
                  <a:schemeClr val="dk1"/>
                </a:solidFill>
              </a:defRPr>
            </a:lvl4pPr>
            <a:lvl5pPr indent="0" lvl="4" rtl="0">
              <a:spcBef>
                <a:spcPts val="0"/>
              </a:spcBef>
              <a:spcAft>
                <a:spcPts val="0"/>
              </a:spcAft>
              <a:buClr>
                <a:schemeClr val="dk1"/>
              </a:buClr>
              <a:buSzPts val="1400"/>
              <a:buFont typeface="Arial"/>
              <a:buNone/>
              <a:defRPr sz="2800">
                <a:solidFill>
                  <a:schemeClr val="dk1"/>
                </a:solidFill>
              </a:defRPr>
            </a:lvl5pPr>
            <a:lvl6pPr indent="0" lvl="5" rtl="0">
              <a:spcBef>
                <a:spcPts val="0"/>
              </a:spcBef>
              <a:spcAft>
                <a:spcPts val="0"/>
              </a:spcAft>
              <a:buClr>
                <a:schemeClr val="dk1"/>
              </a:buClr>
              <a:buSzPts val="1400"/>
              <a:buFont typeface="Arial"/>
              <a:buNone/>
              <a:defRPr sz="2800">
                <a:solidFill>
                  <a:schemeClr val="dk1"/>
                </a:solidFill>
              </a:defRPr>
            </a:lvl6pPr>
            <a:lvl7pPr indent="0" lvl="6" rtl="0">
              <a:spcBef>
                <a:spcPts val="0"/>
              </a:spcBef>
              <a:spcAft>
                <a:spcPts val="0"/>
              </a:spcAft>
              <a:buClr>
                <a:schemeClr val="dk1"/>
              </a:buClr>
              <a:buSzPts val="1400"/>
              <a:buFont typeface="Arial"/>
              <a:buNone/>
              <a:defRPr sz="2800">
                <a:solidFill>
                  <a:schemeClr val="dk1"/>
                </a:solidFill>
              </a:defRPr>
            </a:lvl7pPr>
            <a:lvl8pPr indent="0" lvl="7" rtl="0">
              <a:spcBef>
                <a:spcPts val="0"/>
              </a:spcBef>
              <a:spcAft>
                <a:spcPts val="0"/>
              </a:spcAft>
              <a:buClr>
                <a:schemeClr val="dk1"/>
              </a:buClr>
              <a:buSzPts val="1400"/>
              <a:buFont typeface="Arial"/>
              <a:buNone/>
              <a:defRPr sz="2800">
                <a:solidFill>
                  <a:schemeClr val="dk1"/>
                </a:solidFill>
              </a:defRPr>
            </a:lvl8pPr>
            <a:lvl9pPr indent="0" lvl="8" rtl="0">
              <a:spcBef>
                <a:spcPts val="0"/>
              </a:spcBef>
              <a:spcAft>
                <a:spcPts val="0"/>
              </a:spcAft>
              <a:buClr>
                <a:schemeClr val="dk1"/>
              </a:buClr>
              <a:buSzPts val="1400"/>
              <a:buFont typeface="Arial"/>
              <a:buNone/>
              <a:defRPr sz="2800">
                <a:solidFill>
                  <a:schemeClr val="dk1"/>
                </a:solidFill>
              </a:defRPr>
            </a:lvl9pPr>
          </a:lstStyle>
          <a:p/>
        </p:txBody>
      </p:sp>
      <p:sp>
        <p:nvSpPr>
          <p:cNvPr id="16" name="Google Shape;16;p2"/>
          <p:cNvSpPr/>
          <p:nvPr/>
        </p:nvSpPr>
        <p:spPr>
          <a:xfrm>
            <a:off x="328344" y="2897934"/>
            <a:ext cx="3988017" cy="691602"/>
          </a:xfrm>
          <a:prstGeom prst="rect">
            <a:avLst/>
          </a:prstGeom>
          <a:solidFill>
            <a:srgbClr val="030A1C">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7" name="Google Shape;17;p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2"/>
              </a:buClr>
              <a:buSzPts val="14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8" name="Google Shape;18;p2"/>
          <p:cNvSpPr txBox="1"/>
          <p:nvPr>
            <p:ph idx="2" type="body"/>
          </p:nvPr>
        </p:nvSpPr>
        <p:spPr>
          <a:xfrm>
            <a:off x="328613" y="3725262"/>
            <a:ext cx="3987900" cy="452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pic>
        <p:nvPicPr>
          <p:cNvPr id="19" name="Google Shape;19;p2"/>
          <p:cNvPicPr preferRelativeResize="0"/>
          <p:nvPr/>
        </p:nvPicPr>
        <p:blipFill rotWithShape="1">
          <a:blip r:embed="rId3">
            <a:alphaModFix/>
          </a:blip>
          <a:srcRect b="0" l="0" r="0" t="0"/>
          <a:stretch/>
        </p:blipFill>
        <p:spPr>
          <a:xfrm>
            <a:off x="328344" y="318681"/>
            <a:ext cx="3063785" cy="60806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Green">
  <p:cSld name="TITLE_1_1">
    <p:bg>
      <p:bgPr>
        <a:blipFill>
          <a:blip r:embed="rId2">
            <a:alphaModFix/>
          </a:blip>
          <a:stretch>
            <a:fillRect/>
          </a:stretch>
        </a:blipFill>
      </p:bgPr>
    </p:bg>
    <p:spTree>
      <p:nvGrpSpPr>
        <p:cNvPr id="46" name="Shape 4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ckground">
  <p:cSld name="CUSTOM">
    <p:spTree>
      <p:nvGrpSpPr>
        <p:cNvPr id="47" name="Shape 47"/>
        <p:cNvGrpSpPr/>
        <p:nvPr/>
      </p:nvGrpSpPr>
      <p:grpSpPr>
        <a:xfrm>
          <a:off x="0" y="0"/>
          <a:ext cx="0" cy="0"/>
          <a:chOff x="0" y="0"/>
          <a:chExt cx="0" cy="0"/>
        </a:xfrm>
      </p:grpSpPr>
      <p:pic>
        <p:nvPicPr>
          <p:cNvPr id="48" name="Google Shape;48;p1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grpSp>
        <p:nvGrpSpPr>
          <p:cNvPr id="50" name="Google Shape;50;p14"/>
          <p:cNvGrpSpPr/>
          <p:nvPr/>
        </p:nvGrpSpPr>
        <p:grpSpPr>
          <a:xfrm>
            <a:off x="0" y="381001"/>
            <a:ext cx="1037850" cy="1016287"/>
            <a:chOff x="0" y="381001"/>
            <a:chExt cx="1037850" cy="1016287"/>
          </a:xfrm>
        </p:grpSpPr>
        <p:sp>
          <p:nvSpPr>
            <p:cNvPr id="51" name="Google Shape;51;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Purple - Blank">
  <p:cSld name="CUSTOM_2">
    <p:bg>
      <p:bgPr>
        <a:blipFill>
          <a:blip r:embed="rId2">
            <a:alphaModFix/>
          </a:blip>
          <a:stretch>
            <a:fillRect/>
          </a:stretch>
        </a:blipFill>
      </p:bgPr>
    </p:bg>
    <p:spTree>
      <p:nvGrpSpPr>
        <p:cNvPr id="58" name="Shape 5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Purple - Greenhouse">
  <p:cSld name="CUSTOM_18">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8"/>
          <p:cNvPicPr preferRelativeResize="0"/>
          <p:nvPr/>
        </p:nvPicPr>
        <p:blipFill rotWithShape="1">
          <a:blip r:embed="rId3">
            <a:alphaModFix/>
          </a:blip>
          <a:srcRect b="0" l="0" r="0" t="0"/>
          <a:stretch/>
        </p:blipFill>
        <p:spPr>
          <a:xfrm>
            <a:off x="60450" y="102150"/>
            <a:ext cx="8960650" cy="5041351"/>
          </a:xfrm>
          <a:prstGeom prst="rect">
            <a:avLst/>
          </a:prstGeom>
          <a:noFill/>
          <a:ln>
            <a:noFill/>
          </a:ln>
        </p:spPr>
      </p:pic>
      <p:pic>
        <p:nvPicPr>
          <p:cNvPr id="61" name="Google Shape;61;p18"/>
          <p:cNvPicPr preferRelativeResize="0"/>
          <p:nvPr/>
        </p:nvPicPr>
        <p:blipFill>
          <a:blip r:embed="rId4">
            <a:alphaModFix/>
          </a:blip>
          <a:stretch>
            <a:fillRect/>
          </a:stretch>
        </p:blipFill>
        <p:spPr>
          <a:xfrm>
            <a:off x="4024116" y="759600"/>
            <a:ext cx="1171126" cy="385038"/>
          </a:xfrm>
          <a:prstGeom prst="rect">
            <a:avLst/>
          </a:prstGeom>
          <a:noFill/>
          <a:ln>
            <a:noFill/>
          </a:ln>
        </p:spPr>
      </p:pic>
      <p:pic>
        <p:nvPicPr>
          <p:cNvPr id="62" name="Google Shape;62;p18"/>
          <p:cNvPicPr preferRelativeResize="0"/>
          <p:nvPr/>
        </p:nvPicPr>
        <p:blipFill>
          <a:blip r:embed="rId5">
            <a:alphaModFix/>
          </a:blip>
          <a:stretch>
            <a:fillRect/>
          </a:stretch>
        </p:blipFill>
        <p:spPr>
          <a:xfrm>
            <a:off x="3589966" y="1694105"/>
            <a:ext cx="1901604" cy="377403"/>
          </a:xfrm>
          <a:prstGeom prst="rect">
            <a:avLst/>
          </a:prstGeom>
          <a:noFill/>
          <a:ln>
            <a:noFill/>
          </a:ln>
        </p:spPr>
      </p:pic>
      <p:sp>
        <p:nvSpPr>
          <p:cNvPr id="63" name="Google Shape;63;p18"/>
          <p:cNvSpPr txBox="1"/>
          <p:nvPr/>
        </p:nvSpPr>
        <p:spPr>
          <a:xfrm>
            <a:off x="792037" y="2082645"/>
            <a:ext cx="74976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950">
                <a:solidFill>
                  <a:srgbClr val="414042"/>
                </a:solidFill>
                <a:latin typeface="Proxima Nova"/>
                <a:ea typeface="Proxima Nova"/>
                <a:cs typeface="Proxima Nova"/>
                <a:sym typeface="Proxima Nova"/>
              </a:rPr>
              <a:t>Community Stewardship and Technical, Legal, Marketing, Organizational Infrastructure</a:t>
            </a:r>
            <a:endParaRPr i="1" sz="950">
              <a:solidFill>
                <a:srgbClr val="414042"/>
              </a:solidFill>
              <a:latin typeface="Proxima Nova"/>
              <a:ea typeface="Proxima Nova"/>
              <a:cs typeface="Proxima Nova"/>
              <a:sym typeface="Proxima Nova"/>
            </a:endParaRPr>
          </a:p>
        </p:txBody>
      </p:sp>
      <p:sp>
        <p:nvSpPr>
          <p:cNvPr id="64" name="Google Shape;64;p18"/>
          <p:cNvSpPr txBox="1"/>
          <p:nvPr/>
        </p:nvSpPr>
        <p:spPr>
          <a:xfrm>
            <a:off x="3883150" y="2378500"/>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FFFFFF"/>
                </a:solidFill>
                <a:latin typeface="Proxima Nova"/>
                <a:ea typeface="Proxima Nova"/>
                <a:cs typeface="Proxima Nova"/>
                <a:sym typeface="Proxima Nova"/>
              </a:rPr>
              <a:t>Frameworks</a:t>
            </a:r>
            <a:endParaRPr b="1" sz="800">
              <a:solidFill>
                <a:srgbClr val="FFFFFF"/>
              </a:solidFill>
              <a:latin typeface="Proxima Nova"/>
              <a:ea typeface="Proxima Nova"/>
              <a:cs typeface="Proxima Nova"/>
              <a:sym typeface="Proxima Nova"/>
            </a:endParaRPr>
          </a:p>
        </p:txBody>
      </p:sp>
      <p:sp>
        <p:nvSpPr>
          <p:cNvPr id="65" name="Google Shape;65;p18"/>
          <p:cNvSpPr txBox="1"/>
          <p:nvPr/>
        </p:nvSpPr>
        <p:spPr>
          <a:xfrm>
            <a:off x="3883150" y="3392161"/>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FFFFFF"/>
                </a:solidFill>
                <a:latin typeface="Proxima Nova"/>
                <a:ea typeface="Proxima Nova"/>
                <a:cs typeface="Proxima Nova"/>
                <a:sym typeface="Proxima Nova"/>
              </a:rPr>
              <a:t>Tools</a:t>
            </a:r>
            <a:endParaRPr b="1" sz="800">
              <a:solidFill>
                <a:srgbClr val="FFFFFF"/>
              </a:solidFill>
              <a:latin typeface="Proxima Nova"/>
              <a:ea typeface="Proxima Nova"/>
              <a:cs typeface="Proxima Nova"/>
              <a:sym typeface="Proxima Nova"/>
            </a:endParaRPr>
          </a:p>
        </p:txBody>
      </p:sp>
      <p:pic>
        <p:nvPicPr>
          <p:cNvPr id="66" name="Google Shape;66;p18"/>
          <p:cNvPicPr preferRelativeResize="0"/>
          <p:nvPr/>
        </p:nvPicPr>
        <p:blipFill>
          <a:blip r:embed="rId6">
            <a:alphaModFix/>
          </a:blip>
          <a:stretch>
            <a:fillRect/>
          </a:stretch>
        </p:blipFill>
        <p:spPr>
          <a:xfrm>
            <a:off x="3861513" y="2664458"/>
            <a:ext cx="1147878" cy="338857"/>
          </a:xfrm>
          <a:prstGeom prst="rect">
            <a:avLst/>
          </a:prstGeom>
          <a:noFill/>
          <a:ln>
            <a:noFill/>
          </a:ln>
        </p:spPr>
      </p:pic>
      <p:pic>
        <p:nvPicPr>
          <p:cNvPr id="67" name="Google Shape;67;p18"/>
          <p:cNvPicPr preferRelativeResize="0"/>
          <p:nvPr/>
        </p:nvPicPr>
        <p:blipFill>
          <a:blip r:embed="rId7">
            <a:alphaModFix/>
          </a:blip>
          <a:stretch>
            <a:fillRect/>
          </a:stretch>
        </p:blipFill>
        <p:spPr>
          <a:xfrm>
            <a:off x="2474973" y="2681337"/>
            <a:ext cx="1092672" cy="305087"/>
          </a:xfrm>
          <a:prstGeom prst="rect">
            <a:avLst/>
          </a:prstGeom>
          <a:noFill/>
          <a:ln>
            <a:noFill/>
          </a:ln>
        </p:spPr>
      </p:pic>
      <p:pic>
        <p:nvPicPr>
          <p:cNvPr id="68" name="Google Shape;68;p18"/>
          <p:cNvPicPr preferRelativeResize="0"/>
          <p:nvPr/>
        </p:nvPicPr>
        <p:blipFill>
          <a:blip r:embed="rId8">
            <a:alphaModFix/>
          </a:blip>
          <a:stretch>
            <a:fillRect/>
          </a:stretch>
        </p:blipFill>
        <p:spPr>
          <a:xfrm>
            <a:off x="5264166" y="2688136"/>
            <a:ext cx="1092668" cy="299187"/>
          </a:xfrm>
          <a:prstGeom prst="rect">
            <a:avLst/>
          </a:prstGeom>
          <a:noFill/>
          <a:ln>
            <a:noFill/>
          </a:ln>
        </p:spPr>
      </p:pic>
      <p:pic>
        <p:nvPicPr>
          <p:cNvPr id="69" name="Google Shape;69;p18"/>
          <p:cNvPicPr preferRelativeResize="0"/>
          <p:nvPr/>
        </p:nvPicPr>
        <p:blipFill>
          <a:blip r:embed="rId9">
            <a:alphaModFix/>
          </a:blip>
          <a:stretch>
            <a:fillRect/>
          </a:stretch>
        </p:blipFill>
        <p:spPr>
          <a:xfrm>
            <a:off x="6641338" y="2681351"/>
            <a:ext cx="1415612" cy="305081"/>
          </a:xfrm>
          <a:prstGeom prst="rect">
            <a:avLst/>
          </a:prstGeom>
          <a:noFill/>
          <a:ln>
            <a:noFill/>
          </a:ln>
        </p:spPr>
      </p:pic>
      <p:sp>
        <p:nvSpPr>
          <p:cNvPr id="70" name="Google Shape;70;p18"/>
          <p:cNvSpPr txBox="1"/>
          <p:nvPr/>
        </p:nvSpPr>
        <p:spPr>
          <a:xfrm>
            <a:off x="2363692"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Permissioned with </a:t>
            </a:r>
            <a:br>
              <a:rPr b="1" lang="en-US" sz="800">
                <a:solidFill>
                  <a:srgbClr val="414042"/>
                </a:solidFill>
                <a:latin typeface="Proxima Nova"/>
                <a:ea typeface="Proxima Nova"/>
                <a:cs typeface="Proxima Nova"/>
                <a:sym typeface="Proxima Nova"/>
              </a:rPr>
            </a:br>
            <a:r>
              <a:rPr b="1" lang="en-US" sz="800">
                <a:solidFill>
                  <a:srgbClr val="414042"/>
                </a:solidFill>
                <a:latin typeface="Proxima Nova"/>
                <a:ea typeface="Proxima Nova"/>
                <a:cs typeface="Proxima Nova"/>
                <a:sym typeface="Proxima Nova"/>
              </a:rPr>
              <a:t>channel support</a:t>
            </a:r>
            <a:endParaRPr b="1" sz="800">
              <a:solidFill>
                <a:srgbClr val="414042"/>
              </a:solidFill>
              <a:latin typeface="Proxima Nova"/>
              <a:ea typeface="Proxima Nova"/>
              <a:cs typeface="Proxima Nova"/>
              <a:sym typeface="Proxima Nova"/>
            </a:endParaRPr>
          </a:p>
        </p:txBody>
      </p:sp>
      <p:sp>
        <p:nvSpPr>
          <p:cNvPr id="71" name="Google Shape;71;p18"/>
          <p:cNvSpPr txBox="1"/>
          <p:nvPr/>
        </p:nvSpPr>
        <p:spPr>
          <a:xfrm>
            <a:off x="6515600" y="2995838"/>
            <a:ext cx="16671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Permissioned &amp; permissionless  support; EVM transaction family</a:t>
            </a:r>
            <a:endParaRPr b="1" sz="800">
              <a:solidFill>
                <a:srgbClr val="414042"/>
              </a:solidFill>
              <a:latin typeface="Proxima Nova"/>
              <a:ea typeface="Proxima Nova"/>
              <a:cs typeface="Proxima Nova"/>
              <a:sym typeface="Proxima Nova"/>
            </a:endParaRPr>
          </a:p>
        </p:txBody>
      </p:sp>
      <p:sp>
        <p:nvSpPr>
          <p:cNvPr id="72" name="Google Shape;72;p18"/>
          <p:cNvSpPr txBox="1"/>
          <p:nvPr/>
        </p:nvSpPr>
        <p:spPr>
          <a:xfrm>
            <a:off x="5167744"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Mobile application focus</a:t>
            </a:r>
            <a:endParaRPr b="1" sz="800">
              <a:solidFill>
                <a:srgbClr val="414042"/>
              </a:solidFill>
              <a:latin typeface="Proxima Nova"/>
              <a:ea typeface="Proxima Nova"/>
              <a:cs typeface="Proxima Nova"/>
              <a:sym typeface="Proxima Nova"/>
            </a:endParaRPr>
          </a:p>
        </p:txBody>
      </p:sp>
      <p:sp>
        <p:nvSpPr>
          <p:cNvPr id="73" name="Google Shape;73;p18"/>
          <p:cNvSpPr txBox="1"/>
          <p:nvPr/>
        </p:nvSpPr>
        <p:spPr>
          <a:xfrm>
            <a:off x="3825824"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Decentralized identity</a:t>
            </a:r>
            <a:endParaRPr b="1" sz="800">
              <a:solidFill>
                <a:srgbClr val="414042"/>
              </a:solidFill>
              <a:latin typeface="Proxima Nova"/>
              <a:ea typeface="Proxima Nova"/>
              <a:cs typeface="Proxima Nova"/>
              <a:sym typeface="Proxima Nova"/>
            </a:endParaRPr>
          </a:p>
        </p:txBody>
      </p:sp>
      <p:sp>
        <p:nvSpPr>
          <p:cNvPr id="74" name="Google Shape;74;p18"/>
          <p:cNvSpPr txBox="1"/>
          <p:nvPr/>
        </p:nvSpPr>
        <p:spPr>
          <a:xfrm>
            <a:off x="927809"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Permissionable smart contract machine (EVM)</a:t>
            </a:r>
            <a:endParaRPr b="1" sz="800">
              <a:solidFill>
                <a:srgbClr val="414042"/>
              </a:solidFill>
              <a:latin typeface="Proxima Nova"/>
              <a:ea typeface="Proxima Nova"/>
              <a:cs typeface="Proxima Nova"/>
              <a:sym typeface="Proxima Nova"/>
            </a:endParaRPr>
          </a:p>
        </p:txBody>
      </p:sp>
      <p:pic>
        <p:nvPicPr>
          <p:cNvPr id="75" name="Google Shape;75;p18"/>
          <p:cNvPicPr preferRelativeResize="0"/>
          <p:nvPr/>
        </p:nvPicPr>
        <p:blipFill>
          <a:blip r:embed="rId10">
            <a:alphaModFix/>
          </a:blip>
          <a:stretch>
            <a:fillRect/>
          </a:stretch>
        </p:blipFill>
        <p:spPr>
          <a:xfrm>
            <a:off x="2269429" y="3638617"/>
            <a:ext cx="1107597" cy="315410"/>
          </a:xfrm>
          <a:prstGeom prst="rect">
            <a:avLst/>
          </a:prstGeom>
          <a:noFill/>
          <a:ln>
            <a:noFill/>
          </a:ln>
        </p:spPr>
      </p:pic>
      <p:sp>
        <p:nvSpPr>
          <p:cNvPr id="76" name="Google Shape;76;p18"/>
          <p:cNvSpPr txBox="1"/>
          <p:nvPr/>
        </p:nvSpPr>
        <p:spPr>
          <a:xfrm>
            <a:off x="2165594"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As-a-service deployment</a:t>
            </a:r>
            <a:endParaRPr b="1" sz="800">
              <a:solidFill>
                <a:srgbClr val="414042"/>
              </a:solidFill>
              <a:latin typeface="Proxima Nova"/>
              <a:ea typeface="Proxima Nova"/>
              <a:cs typeface="Proxima Nova"/>
              <a:sym typeface="Proxima Nova"/>
            </a:endParaRPr>
          </a:p>
        </p:txBody>
      </p:sp>
      <p:pic>
        <p:nvPicPr>
          <p:cNvPr id="77" name="Google Shape;77;p18"/>
          <p:cNvPicPr preferRelativeResize="0"/>
          <p:nvPr/>
        </p:nvPicPr>
        <p:blipFill>
          <a:blip r:embed="rId11">
            <a:alphaModFix/>
          </a:blip>
          <a:stretch>
            <a:fillRect/>
          </a:stretch>
        </p:blipFill>
        <p:spPr>
          <a:xfrm>
            <a:off x="5350933" y="3638605"/>
            <a:ext cx="1402675" cy="315410"/>
          </a:xfrm>
          <a:prstGeom prst="rect">
            <a:avLst/>
          </a:prstGeom>
          <a:noFill/>
          <a:ln>
            <a:noFill/>
          </a:ln>
        </p:spPr>
      </p:pic>
      <p:sp>
        <p:nvSpPr>
          <p:cNvPr id="78" name="Google Shape;78;p18"/>
          <p:cNvSpPr txBox="1"/>
          <p:nvPr/>
        </p:nvSpPr>
        <p:spPr>
          <a:xfrm>
            <a:off x="5388314"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View and explore data on the blockchain</a:t>
            </a:r>
            <a:endParaRPr b="1" sz="800">
              <a:solidFill>
                <a:srgbClr val="414042"/>
              </a:solidFill>
              <a:latin typeface="Proxima Nova"/>
              <a:ea typeface="Proxima Nova"/>
              <a:cs typeface="Proxima Nova"/>
              <a:sym typeface="Proxima Nova"/>
            </a:endParaRPr>
          </a:p>
        </p:txBody>
      </p:sp>
      <p:pic>
        <p:nvPicPr>
          <p:cNvPr id="79" name="Google Shape;79;p18"/>
          <p:cNvPicPr preferRelativeResize="0"/>
          <p:nvPr/>
        </p:nvPicPr>
        <p:blipFill>
          <a:blip r:embed="rId12">
            <a:alphaModFix/>
          </a:blip>
          <a:stretch>
            <a:fillRect/>
          </a:stretch>
        </p:blipFill>
        <p:spPr>
          <a:xfrm>
            <a:off x="7017438" y="3638617"/>
            <a:ext cx="1092671" cy="315403"/>
          </a:xfrm>
          <a:prstGeom prst="rect">
            <a:avLst/>
          </a:prstGeom>
          <a:noFill/>
          <a:ln>
            <a:noFill/>
          </a:ln>
        </p:spPr>
      </p:pic>
      <p:sp>
        <p:nvSpPr>
          <p:cNvPr id="80" name="Google Shape;80;p18"/>
          <p:cNvSpPr txBox="1"/>
          <p:nvPr/>
        </p:nvSpPr>
        <p:spPr>
          <a:xfrm>
            <a:off x="6906146"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Ledger interoperability</a:t>
            </a:r>
            <a:endParaRPr b="1" sz="800">
              <a:solidFill>
                <a:srgbClr val="414042"/>
              </a:solidFill>
              <a:latin typeface="Proxima Nova"/>
              <a:ea typeface="Proxima Nova"/>
              <a:cs typeface="Proxima Nova"/>
              <a:sym typeface="Proxima Nova"/>
            </a:endParaRPr>
          </a:p>
        </p:txBody>
      </p:sp>
      <p:sp>
        <p:nvSpPr>
          <p:cNvPr id="81" name="Google Shape;81;p18"/>
          <p:cNvSpPr txBox="1"/>
          <p:nvPr/>
        </p:nvSpPr>
        <p:spPr>
          <a:xfrm>
            <a:off x="838263"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Blockchain framework benchmark platform</a:t>
            </a:r>
            <a:endParaRPr b="1" sz="800">
              <a:solidFill>
                <a:srgbClr val="414042"/>
              </a:solidFill>
              <a:latin typeface="Proxima Nova"/>
              <a:ea typeface="Proxima Nova"/>
              <a:cs typeface="Proxima Nova"/>
              <a:sym typeface="Proxima Nova"/>
            </a:endParaRPr>
          </a:p>
        </p:txBody>
      </p:sp>
      <p:sp>
        <p:nvSpPr>
          <p:cNvPr id="82" name="Google Shape;82;p18"/>
          <p:cNvSpPr txBox="1"/>
          <p:nvPr/>
        </p:nvSpPr>
        <p:spPr>
          <a:xfrm>
            <a:off x="3596716" y="3954026"/>
            <a:ext cx="15891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Model and build </a:t>
            </a:r>
            <a:br>
              <a:rPr b="1" lang="en-US" sz="800">
                <a:solidFill>
                  <a:srgbClr val="414042"/>
                </a:solidFill>
                <a:latin typeface="Proxima Nova"/>
                <a:ea typeface="Proxima Nova"/>
                <a:cs typeface="Proxima Nova"/>
                <a:sym typeface="Proxima Nova"/>
              </a:rPr>
            </a:br>
            <a:r>
              <a:rPr b="1" lang="en-US" sz="800">
                <a:solidFill>
                  <a:srgbClr val="414042"/>
                </a:solidFill>
                <a:latin typeface="Proxima Nova"/>
                <a:ea typeface="Proxima Nova"/>
                <a:cs typeface="Proxima Nova"/>
                <a:sym typeface="Proxima Nova"/>
              </a:rPr>
              <a:t>blockchain networks</a:t>
            </a:r>
            <a:endParaRPr b="1" sz="800">
              <a:solidFill>
                <a:srgbClr val="414042"/>
              </a:solidFill>
              <a:latin typeface="Proxima Nova"/>
              <a:ea typeface="Proxima Nova"/>
              <a:cs typeface="Proxima Nova"/>
              <a:sym typeface="Proxima Nova"/>
            </a:endParaRPr>
          </a:p>
        </p:txBody>
      </p:sp>
      <p:pic>
        <p:nvPicPr>
          <p:cNvPr id="83" name="Google Shape;83;p18"/>
          <p:cNvPicPr preferRelativeResize="0"/>
          <p:nvPr/>
        </p:nvPicPr>
        <p:blipFill>
          <a:blip r:embed="rId13">
            <a:alphaModFix/>
          </a:blip>
          <a:stretch>
            <a:fillRect/>
          </a:stretch>
        </p:blipFill>
        <p:spPr>
          <a:xfrm>
            <a:off x="3600832" y="3630138"/>
            <a:ext cx="1476963" cy="315409"/>
          </a:xfrm>
          <a:prstGeom prst="rect">
            <a:avLst/>
          </a:prstGeom>
          <a:noFill/>
          <a:ln>
            <a:noFill/>
          </a:ln>
        </p:spPr>
      </p:pic>
      <p:sp>
        <p:nvSpPr>
          <p:cNvPr id="84" name="Google Shape;84;p18"/>
          <p:cNvSpPr txBox="1"/>
          <p:nvPr/>
        </p:nvSpPr>
        <p:spPr>
          <a:xfrm>
            <a:off x="3883150" y="3392161"/>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FFFFFF"/>
                </a:solidFill>
                <a:latin typeface="Proxima Nova"/>
                <a:ea typeface="Proxima Nova"/>
                <a:cs typeface="Proxima Nova"/>
                <a:sym typeface="Proxima Nova"/>
              </a:rPr>
              <a:t>Tools</a:t>
            </a:r>
            <a:endParaRPr b="1" sz="800">
              <a:solidFill>
                <a:srgbClr val="FFFFFF"/>
              </a:solidFill>
              <a:latin typeface="Proxima Nova"/>
              <a:ea typeface="Proxima Nova"/>
              <a:cs typeface="Proxima Nova"/>
              <a:sym typeface="Proxima Nova"/>
            </a:endParaRPr>
          </a:p>
        </p:txBody>
      </p:sp>
      <p:pic>
        <p:nvPicPr>
          <p:cNvPr id="85" name="Google Shape;85;p18"/>
          <p:cNvPicPr preferRelativeResize="0"/>
          <p:nvPr/>
        </p:nvPicPr>
        <p:blipFill rotWithShape="1">
          <a:blip r:embed="rId14">
            <a:alphaModFix/>
          </a:blip>
          <a:srcRect b="-6642" l="0" r="0" t="699"/>
          <a:stretch/>
        </p:blipFill>
        <p:spPr>
          <a:xfrm>
            <a:off x="942096" y="3638617"/>
            <a:ext cx="1107607" cy="338859"/>
          </a:xfrm>
          <a:prstGeom prst="rect">
            <a:avLst/>
          </a:prstGeom>
          <a:noFill/>
          <a:ln>
            <a:noFill/>
          </a:ln>
        </p:spPr>
      </p:pic>
      <p:pic>
        <p:nvPicPr>
          <p:cNvPr id="86" name="Google Shape;86;p18"/>
          <p:cNvPicPr preferRelativeResize="0"/>
          <p:nvPr/>
        </p:nvPicPr>
        <p:blipFill rotWithShape="1">
          <a:blip r:embed="rId15">
            <a:alphaModFix/>
          </a:blip>
          <a:srcRect b="0" l="-1366" r="-1345" t="0"/>
          <a:stretch/>
        </p:blipFill>
        <p:spPr>
          <a:xfrm>
            <a:off x="927810" y="2678374"/>
            <a:ext cx="1315248" cy="338859"/>
          </a:xfrm>
          <a:prstGeom prst="rect">
            <a:avLst/>
          </a:prstGeom>
          <a:noFill/>
          <a:ln>
            <a:noFill/>
          </a:ln>
        </p:spPr>
      </p:pic>
      <p:pic>
        <p:nvPicPr>
          <p:cNvPr id="87" name="Google Shape;87;p18"/>
          <p:cNvPicPr preferRelativeResize="0"/>
          <p:nvPr/>
        </p:nvPicPr>
        <p:blipFill rotWithShape="1">
          <a:blip r:embed="rId16">
            <a:alphaModFix/>
          </a:blip>
          <a:srcRect b="28864" l="11372" r="16100" t="26611"/>
          <a:stretch/>
        </p:blipFill>
        <p:spPr>
          <a:xfrm>
            <a:off x="6356825" y="1240162"/>
            <a:ext cx="1171124" cy="383100"/>
          </a:xfrm>
          <a:prstGeom prst="rect">
            <a:avLst/>
          </a:prstGeom>
          <a:noFill/>
          <a:ln>
            <a:noFill/>
          </a:ln>
        </p:spPr>
      </p:pic>
      <p:pic>
        <p:nvPicPr>
          <p:cNvPr id="88" name="Google Shape;88;p18"/>
          <p:cNvPicPr preferRelativeResize="0"/>
          <p:nvPr/>
        </p:nvPicPr>
        <p:blipFill rotWithShape="1">
          <a:blip r:embed="rId17">
            <a:alphaModFix/>
          </a:blip>
          <a:srcRect b="0" l="0" r="0" t="0"/>
          <a:stretch/>
        </p:blipFill>
        <p:spPr>
          <a:xfrm>
            <a:off x="7645636" y="1240148"/>
            <a:ext cx="785400" cy="383100"/>
          </a:xfrm>
          <a:prstGeom prst="rect">
            <a:avLst/>
          </a:prstGeom>
          <a:noFill/>
          <a:ln>
            <a:noFill/>
          </a:ln>
        </p:spPr>
      </p:pic>
      <p:pic>
        <p:nvPicPr>
          <p:cNvPr id="89" name="Google Shape;89;p18"/>
          <p:cNvPicPr preferRelativeResize="0"/>
          <p:nvPr/>
        </p:nvPicPr>
        <p:blipFill rotWithShape="1">
          <a:blip r:embed="rId18">
            <a:alphaModFix/>
          </a:blip>
          <a:srcRect b="0" l="0" r="0" t="0"/>
          <a:stretch/>
        </p:blipFill>
        <p:spPr>
          <a:xfrm>
            <a:off x="1643139" y="1192418"/>
            <a:ext cx="1001700" cy="453900"/>
          </a:xfrm>
          <a:prstGeom prst="rect">
            <a:avLst/>
          </a:prstGeom>
          <a:noFill/>
          <a:ln>
            <a:noFill/>
          </a:ln>
        </p:spPr>
      </p:pic>
      <p:pic>
        <p:nvPicPr>
          <p:cNvPr id="90" name="Google Shape;90;p18"/>
          <p:cNvPicPr preferRelativeResize="0"/>
          <p:nvPr/>
        </p:nvPicPr>
        <p:blipFill>
          <a:blip r:embed="rId19">
            <a:alphaModFix/>
          </a:blip>
          <a:stretch>
            <a:fillRect/>
          </a:stretch>
        </p:blipFill>
        <p:spPr>
          <a:xfrm>
            <a:off x="746000" y="1217161"/>
            <a:ext cx="643699" cy="4291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lue - Blank">
  <p:cSld name="CUSTOM_2_1">
    <p:bg>
      <p:bgPr>
        <a:blipFill>
          <a:blip r:embed="rId2">
            <a:alphaModFix/>
          </a:blip>
          <a:stretch>
            <a:fillRect/>
          </a:stretch>
        </a:blipFill>
      </p:bgPr>
    </p:bg>
    <p:spTree>
      <p:nvGrpSpPr>
        <p:cNvPr id="91" name="Shape 9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Blue - Greenhouse">
  <p:cSld name="CUSTOM_18_1">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3">
            <a:alphaModFix/>
          </a:blip>
          <a:srcRect b="0" l="0" r="0" t="0"/>
          <a:stretch/>
        </p:blipFill>
        <p:spPr>
          <a:xfrm>
            <a:off x="60450" y="102150"/>
            <a:ext cx="8960650" cy="5041351"/>
          </a:xfrm>
          <a:prstGeom prst="rect">
            <a:avLst/>
          </a:prstGeom>
          <a:noFill/>
          <a:ln>
            <a:noFill/>
          </a:ln>
        </p:spPr>
      </p:pic>
      <p:pic>
        <p:nvPicPr>
          <p:cNvPr id="94" name="Google Shape;94;p20"/>
          <p:cNvPicPr preferRelativeResize="0"/>
          <p:nvPr/>
        </p:nvPicPr>
        <p:blipFill>
          <a:blip r:embed="rId4">
            <a:alphaModFix/>
          </a:blip>
          <a:stretch>
            <a:fillRect/>
          </a:stretch>
        </p:blipFill>
        <p:spPr>
          <a:xfrm>
            <a:off x="4024116" y="759600"/>
            <a:ext cx="1171126" cy="385038"/>
          </a:xfrm>
          <a:prstGeom prst="rect">
            <a:avLst/>
          </a:prstGeom>
          <a:noFill/>
          <a:ln>
            <a:noFill/>
          </a:ln>
        </p:spPr>
      </p:pic>
      <p:pic>
        <p:nvPicPr>
          <p:cNvPr id="95" name="Google Shape;95;p20"/>
          <p:cNvPicPr preferRelativeResize="0"/>
          <p:nvPr/>
        </p:nvPicPr>
        <p:blipFill>
          <a:blip r:embed="rId5">
            <a:alphaModFix/>
          </a:blip>
          <a:stretch>
            <a:fillRect/>
          </a:stretch>
        </p:blipFill>
        <p:spPr>
          <a:xfrm>
            <a:off x="3589966" y="1694105"/>
            <a:ext cx="1901604" cy="377403"/>
          </a:xfrm>
          <a:prstGeom prst="rect">
            <a:avLst/>
          </a:prstGeom>
          <a:noFill/>
          <a:ln>
            <a:noFill/>
          </a:ln>
        </p:spPr>
      </p:pic>
      <p:sp>
        <p:nvSpPr>
          <p:cNvPr id="96" name="Google Shape;96;p20"/>
          <p:cNvSpPr txBox="1"/>
          <p:nvPr/>
        </p:nvSpPr>
        <p:spPr>
          <a:xfrm>
            <a:off x="792037" y="2082645"/>
            <a:ext cx="74976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950">
                <a:solidFill>
                  <a:srgbClr val="414042"/>
                </a:solidFill>
                <a:latin typeface="Proxima Nova"/>
                <a:ea typeface="Proxima Nova"/>
                <a:cs typeface="Proxima Nova"/>
                <a:sym typeface="Proxima Nova"/>
              </a:rPr>
              <a:t>Community Stewardship and Technical, Legal, Marketing, Organizational Infrastructure</a:t>
            </a:r>
            <a:endParaRPr i="1" sz="950">
              <a:solidFill>
                <a:srgbClr val="414042"/>
              </a:solidFill>
              <a:latin typeface="Proxima Nova"/>
              <a:ea typeface="Proxima Nova"/>
              <a:cs typeface="Proxima Nova"/>
              <a:sym typeface="Proxima Nova"/>
            </a:endParaRPr>
          </a:p>
        </p:txBody>
      </p:sp>
      <p:sp>
        <p:nvSpPr>
          <p:cNvPr id="97" name="Google Shape;97;p20"/>
          <p:cNvSpPr txBox="1"/>
          <p:nvPr/>
        </p:nvSpPr>
        <p:spPr>
          <a:xfrm>
            <a:off x="3883150" y="2378500"/>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FFFFFF"/>
                </a:solidFill>
                <a:latin typeface="Proxima Nova"/>
                <a:ea typeface="Proxima Nova"/>
                <a:cs typeface="Proxima Nova"/>
                <a:sym typeface="Proxima Nova"/>
              </a:rPr>
              <a:t>Frameworks</a:t>
            </a:r>
            <a:endParaRPr b="1" sz="800">
              <a:solidFill>
                <a:srgbClr val="FFFFFF"/>
              </a:solidFill>
              <a:latin typeface="Proxima Nova"/>
              <a:ea typeface="Proxima Nova"/>
              <a:cs typeface="Proxima Nova"/>
              <a:sym typeface="Proxima Nova"/>
            </a:endParaRPr>
          </a:p>
        </p:txBody>
      </p:sp>
      <p:sp>
        <p:nvSpPr>
          <p:cNvPr id="98" name="Google Shape;98;p20"/>
          <p:cNvSpPr txBox="1"/>
          <p:nvPr/>
        </p:nvSpPr>
        <p:spPr>
          <a:xfrm>
            <a:off x="3883150" y="3392161"/>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FFFFFF"/>
                </a:solidFill>
                <a:latin typeface="Proxima Nova"/>
                <a:ea typeface="Proxima Nova"/>
                <a:cs typeface="Proxima Nova"/>
                <a:sym typeface="Proxima Nova"/>
              </a:rPr>
              <a:t>Tools</a:t>
            </a:r>
            <a:endParaRPr b="1" sz="800">
              <a:solidFill>
                <a:srgbClr val="FFFFFF"/>
              </a:solidFill>
              <a:latin typeface="Proxima Nova"/>
              <a:ea typeface="Proxima Nova"/>
              <a:cs typeface="Proxima Nova"/>
              <a:sym typeface="Proxima Nova"/>
            </a:endParaRPr>
          </a:p>
        </p:txBody>
      </p:sp>
      <p:pic>
        <p:nvPicPr>
          <p:cNvPr id="99" name="Google Shape;99;p20"/>
          <p:cNvPicPr preferRelativeResize="0"/>
          <p:nvPr/>
        </p:nvPicPr>
        <p:blipFill>
          <a:blip r:embed="rId6">
            <a:alphaModFix/>
          </a:blip>
          <a:stretch>
            <a:fillRect/>
          </a:stretch>
        </p:blipFill>
        <p:spPr>
          <a:xfrm>
            <a:off x="3861513" y="2664458"/>
            <a:ext cx="1147878" cy="338857"/>
          </a:xfrm>
          <a:prstGeom prst="rect">
            <a:avLst/>
          </a:prstGeom>
          <a:noFill/>
          <a:ln>
            <a:noFill/>
          </a:ln>
        </p:spPr>
      </p:pic>
      <p:pic>
        <p:nvPicPr>
          <p:cNvPr id="100" name="Google Shape;100;p20"/>
          <p:cNvPicPr preferRelativeResize="0"/>
          <p:nvPr/>
        </p:nvPicPr>
        <p:blipFill>
          <a:blip r:embed="rId7">
            <a:alphaModFix/>
          </a:blip>
          <a:stretch>
            <a:fillRect/>
          </a:stretch>
        </p:blipFill>
        <p:spPr>
          <a:xfrm>
            <a:off x="2474973" y="2681337"/>
            <a:ext cx="1092672" cy="305087"/>
          </a:xfrm>
          <a:prstGeom prst="rect">
            <a:avLst/>
          </a:prstGeom>
          <a:noFill/>
          <a:ln>
            <a:noFill/>
          </a:ln>
        </p:spPr>
      </p:pic>
      <p:pic>
        <p:nvPicPr>
          <p:cNvPr id="101" name="Google Shape;101;p20"/>
          <p:cNvPicPr preferRelativeResize="0"/>
          <p:nvPr/>
        </p:nvPicPr>
        <p:blipFill>
          <a:blip r:embed="rId8">
            <a:alphaModFix/>
          </a:blip>
          <a:stretch>
            <a:fillRect/>
          </a:stretch>
        </p:blipFill>
        <p:spPr>
          <a:xfrm>
            <a:off x="5264166" y="2688136"/>
            <a:ext cx="1092668" cy="299187"/>
          </a:xfrm>
          <a:prstGeom prst="rect">
            <a:avLst/>
          </a:prstGeom>
          <a:noFill/>
          <a:ln>
            <a:noFill/>
          </a:ln>
        </p:spPr>
      </p:pic>
      <p:pic>
        <p:nvPicPr>
          <p:cNvPr id="102" name="Google Shape;102;p20"/>
          <p:cNvPicPr preferRelativeResize="0"/>
          <p:nvPr/>
        </p:nvPicPr>
        <p:blipFill>
          <a:blip r:embed="rId9">
            <a:alphaModFix/>
          </a:blip>
          <a:stretch>
            <a:fillRect/>
          </a:stretch>
        </p:blipFill>
        <p:spPr>
          <a:xfrm>
            <a:off x="6641338" y="2681351"/>
            <a:ext cx="1415612" cy="305081"/>
          </a:xfrm>
          <a:prstGeom prst="rect">
            <a:avLst/>
          </a:prstGeom>
          <a:noFill/>
          <a:ln>
            <a:noFill/>
          </a:ln>
        </p:spPr>
      </p:pic>
      <p:sp>
        <p:nvSpPr>
          <p:cNvPr id="103" name="Google Shape;103;p20"/>
          <p:cNvSpPr txBox="1"/>
          <p:nvPr/>
        </p:nvSpPr>
        <p:spPr>
          <a:xfrm>
            <a:off x="2363692"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Permissioned with </a:t>
            </a:r>
            <a:br>
              <a:rPr b="1" lang="en-US" sz="800">
                <a:solidFill>
                  <a:srgbClr val="414042"/>
                </a:solidFill>
                <a:latin typeface="Proxima Nova"/>
                <a:ea typeface="Proxima Nova"/>
                <a:cs typeface="Proxima Nova"/>
                <a:sym typeface="Proxima Nova"/>
              </a:rPr>
            </a:br>
            <a:r>
              <a:rPr b="1" lang="en-US" sz="800">
                <a:solidFill>
                  <a:srgbClr val="414042"/>
                </a:solidFill>
                <a:latin typeface="Proxima Nova"/>
                <a:ea typeface="Proxima Nova"/>
                <a:cs typeface="Proxima Nova"/>
                <a:sym typeface="Proxima Nova"/>
              </a:rPr>
              <a:t>channel support</a:t>
            </a:r>
            <a:endParaRPr b="1" sz="800">
              <a:solidFill>
                <a:srgbClr val="414042"/>
              </a:solidFill>
              <a:latin typeface="Proxima Nova"/>
              <a:ea typeface="Proxima Nova"/>
              <a:cs typeface="Proxima Nova"/>
              <a:sym typeface="Proxima Nova"/>
            </a:endParaRPr>
          </a:p>
        </p:txBody>
      </p:sp>
      <p:sp>
        <p:nvSpPr>
          <p:cNvPr id="104" name="Google Shape;104;p20"/>
          <p:cNvSpPr txBox="1"/>
          <p:nvPr/>
        </p:nvSpPr>
        <p:spPr>
          <a:xfrm>
            <a:off x="5167744"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Mobile application focus</a:t>
            </a:r>
            <a:endParaRPr b="1" sz="800">
              <a:solidFill>
                <a:srgbClr val="414042"/>
              </a:solidFill>
              <a:latin typeface="Proxima Nova"/>
              <a:ea typeface="Proxima Nova"/>
              <a:cs typeface="Proxima Nova"/>
              <a:sym typeface="Proxima Nova"/>
            </a:endParaRPr>
          </a:p>
        </p:txBody>
      </p:sp>
      <p:sp>
        <p:nvSpPr>
          <p:cNvPr id="105" name="Google Shape;105;p20"/>
          <p:cNvSpPr txBox="1"/>
          <p:nvPr/>
        </p:nvSpPr>
        <p:spPr>
          <a:xfrm>
            <a:off x="3825824"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Decentralized identity</a:t>
            </a:r>
            <a:endParaRPr b="1" sz="800">
              <a:solidFill>
                <a:srgbClr val="414042"/>
              </a:solidFill>
              <a:latin typeface="Proxima Nova"/>
              <a:ea typeface="Proxima Nova"/>
              <a:cs typeface="Proxima Nova"/>
              <a:sym typeface="Proxima Nova"/>
            </a:endParaRPr>
          </a:p>
        </p:txBody>
      </p:sp>
      <p:sp>
        <p:nvSpPr>
          <p:cNvPr id="106" name="Google Shape;106;p20"/>
          <p:cNvSpPr txBox="1"/>
          <p:nvPr/>
        </p:nvSpPr>
        <p:spPr>
          <a:xfrm>
            <a:off x="927809"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Permissionable smart contract machine (EVM)</a:t>
            </a:r>
            <a:endParaRPr b="1" sz="800">
              <a:solidFill>
                <a:srgbClr val="414042"/>
              </a:solidFill>
              <a:latin typeface="Proxima Nova"/>
              <a:ea typeface="Proxima Nova"/>
              <a:cs typeface="Proxima Nova"/>
              <a:sym typeface="Proxima Nova"/>
            </a:endParaRPr>
          </a:p>
        </p:txBody>
      </p:sp>
      <p:pic>
        <p:nvPicPr>
          <p:cNvPr id="107" name="Google Shape;107;p20"/>
          <p:cNvPicPr preferRelativeResize="0"/>
          <p:nvPr/>
        </p:nvPicPr>
        <p:blipFill>
          <a:blip r:embed="rId10">
            <a:alphaModFix/>
          </a:blip>
          <a:stretch>
            <a:fillRect/>
          </a:stretch>
        </p:blipFill>
        <p:spPr>
          <a:xfrm>
            <a:off x="2269429" y="3638617"/>
            <a:ext cx="1107597" cy="315410"/>
          </a:xfrm>
          <a:prstGeom prst="rect">
            <a:avLst/>
          </a:prstGeom>
          <a:noFill/>
          <a:ln>
            <a:noFill/>
          </a:ln>
        </p:spPr>
      </p:pic>
      <p:sp>
        <p:nvSpPr>
          <p:cNvPr id="108" name="Google Shape;108;p20"/>
          <p:cNvSpPr txBox="1"/>
          <p:nvPr/>
        </p:nvSpPr>
        <p:spPr>
          <a:xfrm>
            <a:off x="2165594"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As-a-service deployment</a:t>
            </a:r>
            <a:endParaRPr b="1" sz="800">
              <a:solidFill>
                <a:srgbClr val="414042"/>
              </a:solidFill>
              <a:latin typeface="Proxima Nova"/>
              <a:ea typeface="Proxima Nova"/>
              <a:cs typeface="Proxima Nova"/>
              <a:sym typeface="Proxima Nova"/>
            </a:endParaRPr>
          </a:p>
        </p:txBody>
      </p:sp>
      <p:pic>
        <p:nvPicPr>
          <p:cNvPr id="109" name="Google Shape;109;p20"/>
          <p:cNvPicPr preferRelativeResize="0"/>
          <p:nvPr/>
        </p:nvPicPr>
        <p:blipFill>
          <a:blip r:embed="rId11">
            <a:alphaModFix/>
          </a:blip>
          <a:stretch>
            <a:fillRect/>
          </a:stretch>
        </p:blipFill>
        <p:spPr>
          <a:xfrm>
            <a:off x="5350933" y="3638605"/>
            <a:ext cx="1402675" cy="315410"/>
          </a:xfrm>
          <a:prstGeom prst="rect">
            <a:avLst/>
          </a:prstGeom>
          <a:noFill/>
          <a:ln>
            <a:noFill/>
          </a:ln>
        </p:spPr>
      </p:pic>
      <p:sp>
        <p:nvSpPr>
          <p:cNvPr id="110" name="Google Shape;110;p20"/>
          <p:cNvSpPr txBox="1"/>
          <p:nvPr/>
        </p:nvSpPr>
        <p:spPr>
          <a:xfrm>
            <a:off x="5388314"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View and explore data on the blockchain</a:t>
            </a:r>
            <a:endParaRPr b="1" sz="800">
              <a:solidFill>
                <a:srgbClr val="414042"/>
              </a:solidFill>
              <a:latin typeface="Proxima Nova"/>
              <a:ea typeface="Proxima Nova"/>
              <a:cs typeface="Proxima Nova"/>
              <a:sym typeface="Proxima Nova"/>
            </a:endParaRPr>
          </a:p>
        </p:txBody>
      </p:sp>
      <p:pic>
        <p:nvPicPr>
          <p:cNvPr id="111" name="Google Shape;111;p20"/>
          <p:cNvPicPr preferRelativeResize="0"/>
          <p:nvPr/>
        </p:nvPicPr>
        <p:blipFill>
          <a:blip r:embed="rId12">
            <a:alphaModFix/>
          </a:blip>
          <a:stretch>
            <a:fillRect/>
          </a:stretch>
        </p:blipFill>
        <p:spPr>
          <a:xfrm>
            <a:off x="7017438" y="3638617"/>
            <a:ext cx="1092671" cy="315403"/>
          </a:xfrm>
          <a:prstGeom prst="rect">
            <a:avLst/>
          </a:prstGeom>
          <a:noFill/>
          <a:ln>
            <a:noFill/>
          </a:ln>
        </p:spPr>
      </p:pic>
      <p:sp>
        <p:nvSpPr>
          <p:cNvPr id="112" name="Google Shape;112;p20"/>
          <p:cNvSpPr txBox="1"/>
          <p:nvPr/>
        </p:nvSpPr>
        <p:spPr>
          <a:xfrm>
            <a:off x="6906146"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Ledger interoperability</a:t>
            </a:r>
            <a:endParaRPr b="1" sz="800">
              <a:solidFill>
                <a:srgbClr val="414042"/>
              </a:solidFill>
              <a:latin typeface="Proxima Nova"/>
              <a:ea typeface="Proxima Nova"/>
              <a:cs typeface="Proxima Nova"/>
              <a:sym typeface="Proxima Nova"/>
            </a:endParaRPr>
          </a:p>
        </p:txBody>
      </p:sp>
      <p:sp>
        <p:nvSpPr>
          <p:cNvPr id="113" name="Google Shape;113;p20"/>
          <p:cNvSpPr txBox="1"/>
          <p:nvPr/>
        </p:nvSpPr>
        <p:spPr>
          <a:xfrm>
            <a:off x="838263"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Blockchain framework benchmark platform</a:t>
            </a:r>
            <a:endParaRPr b="1" sz="800">
              <a:solidFill>
                <a:srgbClr val="414042"/>
              </a:solidFill>
              <a:latin typeface="Proxima Nova"/>
              <a:ea typeface="Proxima Nova"/>
              <a:cs typeface="Proxima Nova"/>
              <a:sym typeface="Proxima Nova"/>
            </a:endParaRPr>
          </a:p>
        </p:txBody>
      </p:sp>
      <p:sp>
        <p:nvSpPr>
          <p:cNvPr id="114" name="Google Shape;114;p20"/>
          <p:cNvSpPr txBox="1"/>
          <p:nvPr/>
        </p:nvSpPr>
        <p:spPr>
          <a:xfrm>
            <a:off x="3596716" y="3954026"/>
            <a:ext cx="15891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Model and build </a:t>
            </a:r>
            <a:br>
              <a:rPr b="1" lang="en-US" sz="800">
                <a:solidFill>
                  <a:srgbClr val="414042"/>
                </a:solidFill>
                <a:latin typeface="Proxima Nova"/>
                <a:ea typeface="Proxima Nova"/>
                <a:cs typeface="Proxima Nova"/>
                <a:sym typeface="Proxima Nova"/>
              </a:rPr>
            </a:br>
            <a:r>
              <a:rPr b="1" lang="en-US" sz="800">
                <a:solidFill>
                  <a:srgbClr val="414042"/>
                </a:solidFill>
                <a:latin typeface="Proxima Nova"/>
                <a:ea typeface="Proxima Nova"/>
                <a:cs typeface="Proxima Nova"/>
                <a:sym typeface="Proxima Nova"/>
              </a:rPr>
              <a:t>blockchain networks</a:t>
            </a:r>
            <a:endParaRPr b="1" sz="800">
              <a:solidFill>
                <a:srgbClr val="414042"/>
              </a:solidFill>
              <a:latin typeface="Proxima Nova"/>
              <a:ea typeface="Proxima Nova"/>
              <a:cs typeface="Proxima Nova"/>
              <a:sym typeface="Proxima Nova"/>
            </a:endParaRPr>
          </a:p>
        </p:txBody>
      </p:sp>
      <p:pic>
        <p:nvPicPr>
          <p:cNvPr id="115" name="Google Shape;115;p20"/>
          <p:cNvPicPr preferRelativeResize="0"/>
          <p:nvPr/>
        </p:nvPicPr>
        <p:blipFill>
          <a:blip r:embed="rId13">
            <a:alphaModFix/>
          </a:blip>
          <a:stretch>
            <a:fillRect/>
          </a:stretch>
        </p:blipFill>
        <p:spPr>
          <a:xfrm>
            <a:off x="3600832" y="3630138"/>
            <a:ext cx="1476963" cy="315409"/>
          </a:xfrm>
          <a:prstGeom prst="rect">
            <a:avLst/>
          </a:prstGeom>
          <a:noFill/>
          <a:ln>
            <a:noFill/>
          </a:ln>
        </p:spPr>
      </p:pic>
      <p:sp>
        <p:nvSpPr>
          <p:cNvPr id="116" name="Google Shape;116;p20"/>
          <p:cNvSpPr txBox="1"/>
          <p:nvPr/>
        </p:nvSpPr>
        <p:spPr>
          <a:xfrm>
            <a:off x="3883150" y="3392161"/>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FFFFFF"/>
                </a:solidFill>
                <a:latin typeface="Proxima Nova"/>
                <a:ea typeface="Proxima Nova"/>
                <a:cs typeface="Proxima Nova"/>
                <a:sym typeface="Proxima Nova"/>
              </a:rPr>
              <a:t>Tools</a:t>
            </a:r>
            <a:endParaRPr b="1" sz="800">
              <a:solidFill>
                <a:srgbClr val="FFFFFF"/>
              </a:solidFill>
              <a:latin typeface="Proxima Nova"/>
              <a:ea typeface="Proxima Nova"/>
              <a:cs typeface="Proxima Nova"/>
              <a:sym typeface="Proxima Nova"/>
            </a:endParaRPr>
          </a:p>
        </p:txBody>
      </p:sp>
      <p:pic>
        <p:nvPicPr>
          <p:cNvPr id="117" name="Google Shape;117;p20"/>
          <p:cNvPicPr preferRelativeResize="0"/>
          <p:nvPr/>
        </p:nvPicPr>
        <p:blipFill rotWithShape="1">
          <a:blip r:embed="rId14">
            <a:alphaModFix/>
          </a:blip>
          <a:srcRect b="-6642" l="0" r="0" t="699"/>
          <a:stretch/>
        </p:blipFill>
        <p:spPr>
          <a:xfrm>
            <a:off x="942096" y="3638617"/>
            <a:ext cx="1107607" cy="338859"/>
          </a:xfrm>
          <a:prstGeom prst="rect">
            <a:avLst/>
          </a:prstGeom>
          <a:noFill/>
          <a:ln>
            <a:noFill/>
          </a:ln>
        </p:spPr>
      </p:pic>
      <p:pic>
        <p:nvPicPr>
          <p:cNvPr id="118" name="Google Shape;118;p20"/>
          <p:cNvPicPr preferRelativeResize="0"/>
          <p:nvPr/>
        </p:nvPicPr>
        <p:blipFill rotWithShape="1">
          <a:blip r:embed="rId15">
            <a:alphaModFix/>
          </a:blip>
          <a:srcRect b="0" l="-1366" r="-1345" t="0"/>
          <a:stretch/>
        </p:blipFill>
        <p:spPr>
          <a:xfrm>
            <a:off x="927810" y="2678374"/>
            <a:ext cx="1315248" cy="338859"/>
          </a:xfrm>
          <a:prstGeom prst="rect">
            <a:avLst/>
          </a:prstGeom>
          <a:noFill/>
          <a:ln>
            <a:noFill/>
          </a:ln>
        </p:spPr>
      </p:pic>
      <p:sp>
        <p:nvSpPr>
          <p:cNvPr id="119" name="Google Shape;119;p20"/>
          <p:cNvSpPr txBox="1"/>
          <p:nvPr/>
        </p:nvSpPr>
        <p:spPr>
          <a:xfrm>
            <a:off x="6515600" y="2995838"/>
            <a:ext cx="16671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Permissioned &amp; permissionless  support; EVM transaction family</a:t>
            </a:r>
            <a:endParaRPr b="1" sz="800">
              <a:solidFill>
                <a:srgbClr val="414042"/>
              </a:solidFill>
              <a:latin typeface="Proxima Nova"/>
              <a:ea typeface="Proxima Nova"/>
              <a:cs typeface="Proxima Nova"/>
              <a:sym typeface="Proxima Nova"/>
            </a:endParaRPr>
          </a:p>
        </p:txBody>
      </p:sp>
      <p:pic>
        <p:nvPicPr>
          <p:cNvPr id="120" name="Google Shape;120;p20"/>
          <p:cNvPicPr preferRelativeResize="0"/>
          <p:nvPr/>
        </p:nvPicPr>
        <p:blipFill rotWithShape="1">
          <a:blip r:embed="rId16">
            <a:alphaModFix/>
          </a:blip>
          <a:srcRect b="28864" l="11372" r="16100" t="26611"/>
          <a:stretch/>
        </p:blipFill>
        <p:spPr>
          <a:xfrm>
            <a:off x="6356825" y="1240162"/>
            <a:ext cx="1171124" cy="383100"/>
          </a:xfrm>
          <a:prstGeom prst="rect">
            <a:avLst/>
          </a:prstGeom>
          <a:noFill/>
          <a:ln>
            <a:noFill/>
          </a:ln>
        </p:spPr>
      </p:pic>
      <p:pic>
        <p:nvPicPr>
          <p:cNvPr id="121" name="Google Shape;121;p20"/>
          <p:cNvPicPr preferRelativeResize="0"/>
          <p:nvPr/>
        </p:nvPicPr>
        <p:blipFill rotWithShape="1">
          <a:blip r:embed="rId17">
            <a:alphaModFix/>
          </a:blip>
          <a:srcRect b="0" l="0" r="0" t="0"/>
          <a:stretch/>
        </p:blipFill>
        <p:spPr>
          <a:xfrm>
            <a:off x="7645636" y="1240148"/>
            <a:ext cx="785400" cy="383100"/>
          </a:xfrm>
          <a:prstGeom prst="rect">
            <a:avLst/>
          </a:prstGeom>
          <a:noFill/>
          <a:ln>
            <a:noFill/>
          </a:ln>
        </p:spPr>
      </p:pic>
      <p:pic>
        <p:nvPicPr>
          <p:cNvPr id="122" name="Google Shape;122;p20"/>
          <p:cNvPicPr preferRelativeResize="0"/>
          <p:nvPr/>
        </p:nvPicPr>
        <p:blipFill rotWithShape="1">
          <a:blip r:embed="rId18">
            <a:alphaModFix/>
          </a:blip>
          <a:srcRect b="0" l="0" r="0" t="0"/>
          <a:stretch/>
        </p:blipFill>
        <p:spPr>
          <a:xfrm>
            <a:off x="1643139" y="1192418"/>
            <a:ext cx="1001700" cy="453900"/>
          </a:xfrm>
          <a:prstGeom prst="rect">
            <a:avLst/>
          </a:prstGeom>
          <a:noFill/>
          <a:ln>
            <a:noFill/>
          </a:ln>
        </p:spPr>
      </p:pic>
      <p:pic>
        <p:nvPicPr>
          <p:cNvPr id="123" name="Google Shape;123;p20"/>
          <p:cNvPicPr preferRelativeResize="0"/>
          <p:nvPr/>
        </p:nvPicPr>
        <p:blipFill>
          <a:blip r:embed="rId19">
            <a:alphaModFix/>
          </a:blip>
          <a:stretch>
            <a:fillRect/>
          </a:stretch>
        </p:blipFill>
        <p:spPr>
          <a:xfrm>
            <a:off x="746000" y="1217161"/>
            <a:ext cx="643699" cy="4291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Green - Blank">
  <p:cSld name="CUSTOM_2_1_1">
    <p:bg>
      <p:bgPr>
        <a:blipFill>
          <a:blip r:embed="rId2">
            <a:alphaModFix/>
          </a:blip>
          <a:stretch>
            <a:fillRect/>
          </a:stretch>
        </a:blipFill>
      </p:bgPr>
    </p:bg>
    <p:spTree>
      <p:nvGrpSpPr>
        <p:cNvPr id="124" name="Shape 124"/>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Green - Greenhouse">
  <p:cSld name="CUSTOM_18_1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22"/>
          <p:cNvPicPr preferRelativeResize="0"/>
          <p:nvPr/>
        </p:nvPicPr>
        <p:blipFill>
          <a:blip r:embed="rId3">
            <a:alphaModFix/>
          </a:blip>
          <a:stretch>
            <a:fillRect/>
          </a:stretch>
        </p:blipFill>
        <p:spPr>
          <a:xfrm>
            <a:off x="60450" y="102150"/>
            <a:ext cx="8960650" cy="5041351"/>
          </a:xfrm>
          <a:prstGeom prst="rect">
            <a:avLst/>
          </a:prstGeom>
          <a:noFill/>
          <a:ln>
            <a:noFill/>
          </a:ln>
        </p:spPr>
      </p:pic>
      <p:pic>
        <p:nvPicPr>
          <p:cNvPr id="127" name="Google Shape;127;p22"/>
          <p:cNvPicPr preferRelativeResize="0"/>
          <p:nvPr/>
        </p:nvPicPr>
        <p:blipFill>
          <a:blip r:embed="rId4">
            <a:alphaModFix/>
          </a:blip>
          <a:stretch>
            <a:fillRect/>
          </a:stretch>
        </p:blipFill>
        <p:spPr>
          <a:xfrm>
            <a:off x="4024116" y="759600"/>
            <a:ext cx="1171126" cy="385038"/>
          </a:xfrm>
          <a:prstGeom prst="rect">
            <a:avLst/>
          </a:prstGeom>
          <a:noFill/>
          <a:ln>
            <a:noFill/>
          </a:ln>
        </p:spPr>
      </p:pic>
      <p:pic>
        <p:nvPicPr>
          <p:cNvPr id="128" name="Google Shape;128;p22"/>
          <p:cNvPicPr preferRelativeResize="0"/>
          <p:nvPr/>
        </p:nvPicPr>
        <p:blipFill>
          <a:blip r:embed="rId5">
            <a:alphaModFix/>
          </a:blip>
          <a:stretch>
            <a:fillRect/>
          </a:stretch>
        </p:blipFill>
        <p:spPr>
          <a:xfrm>
            <a:off x="3589966" y="1694105"/>
            <a:ext cx="1901604" cy="377403"/>
          </a:xfrm>
          <a:prstGeom prst="rect">
            <a:avLst/>
          </a:prstGeom>
          <a:noFill/>
          <a:ln>
            <a:noFill/>
          </a:ln>
        </p:spPr>
      </p:pic>
      <p:sp>
        <p:nvSpPr>
          <p:cNvPr id="129" name="Google Shape;129;p22"/>
          <p:cNvSpPr txBox="1"/>
          <p:nvPr/>
        </p:nvSpPr>
        <p:spPr>
          <a:xfrm>
            <a:off x="792037" y="2082645"/>
            <a:ext cx="7497600" cy="23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950">
                <a:solidFill>
                  <a:srgbClr val="414042"/>
                </a:solidFill>
                <a:latin typeface="Proxima Nova"/>
                <a:ea typeface="Proxima Nova"/>
                <a:cs typeface="Proxima Nova"/>
                <a:sym typeface="Proxima Nova"/>
              </a:rPr>
              <a:t>Community Stewardship and Technical, Legal, Marketing, Organizational Infrastructure</a:t>
            </a:r>
            <a:endParaRPr i="1" sz="950">
              <a:solidFill>
                <a:srgbClr val="414042"/>
              </a:solidFill>
              <a:latin typeface="Proxima Nova"/>
              <a:ea typeface="Proxima Nova"/>
              <a:cs typeface="Proxima Nova"/>
              <a:sym typeface="Proxima Nova"/>
            </a:endParaRPr>
          </a:p>
        </p:txBody>
      </p:sp>
      <p:pic>
        <p:nvPicPr>
          <p:cNvPr id="130" name="Google Shape;130;p22"/>
          <p:cNvPicPr preferRelativeResize="0"/>
          <p:nvPr/>
        </p:nvPicPr>
        <p:blipFill rotWithShape="1">
          <a:blip r:embed="rId6">
            <a:alphaModFix/>
          </a:blip>
          <a:srcRect b="28864" l="11372" r="16100" t="26611"/>
          <a:stretch/>
        </p:blipFill>
        <p:spPr>
          <a:xfrm>
            <a:off x="6356825" y="1240162"/>
            <a:ext cx="1171124" cy="383100"/>
          </a:xfrm>
          <a:prstGeom prst="rect">
            <a:avLst/>
          </a:prstGeom>
          <a:noFill/>
          <a:ln>
            <a:noFill/>
          </a:ln>
        </p:spPr>
      </p:pic>
      <p:pic>
        <p:nvPicPr>
          <p:cNvPr id="131" name="Google Shape;131;p22"/>
          <p:cNvPicPr preferRelativeResize="0"/>
          <p:nvPr/>
        </p:nvPicPr>
        <p:blipFill rotWithShape="1">
          <a:blip r:embed="rId7">
            <a:alphaModFix/>
          </a:blip>
          <a:srcRect b="0" l="0" r="0" t="0"/>
          <a:stretch/>
        </p:blipFill>
        <p:spPr>
          <a:xfrm>
            <a:off x="7645636" y="1240148"/>
            <a:ext cx="785400" cy="383100"/>
          </a:xfrm>
          <a:prstGeom prst="rect">
            <a:avLst/>
          </a:prstGeom>
          <a:noFill/>
          <a:ln>
            <a:noFill/>
          </a:ln>
        </p:spPr>
      </p:pic>
      <p:pic>
        <p:nvPicPr>
          <p:cNvPr id="132" name="Google Shape;132;p22"/>
          <p:cNvPicPr preferRelativeResize="0"/>
          <p:nvPr/>
        </p:nvPicPr>
        <p:blipFill rotWithShape="1">
          <a:blip r:embed="rId8">
            <a:alphaModFix/>
          </a:blip>
          <a:srcRect b="0" l="0" r="0" t="0"/>
          <a:stretch/>
        </p:blipFill>
        <p:spPr>
          <a:xfrm>
            <a:off x="1643139" y="1192418"/>
            <a:ext cx="1001700" cy="453900"/>
          </a:xfrm>
          <a:prstGeom prst="rect">
            <a:avLst/>
          </a:prstGeom>
          <a:noFill/>
          <a:ln>
            <a:noFill/>
          </a:ln>
        </p:spPr>
      </p:pic>
      <p:pic>
        <p:nvPicPr>
          <p:cNvPr id="133" name="Google Shape;133;p22"/>
          <p:cNvPicPr preferRelativeResize="0"/>
          <p:nvPr/>
        </p:nvPicPr>
        <p:blipFill>
          <a:blip r:embed="rId9">
            <a:alphaModFix/>
          </a:blip>
          <a:stretch>
            <a:fillRect/>
          </a:stretch>
        </p:blipFill>
        <p:spPr>
          <a:xfrm>
            <a:off x="746000" y="1217161"/>
            <a:ext cx="643699" cy="429119"/>
          </a:xfrm>
          <a:prstGeom prst="rect">
            <a:avLst/>
          </a:prstGeom>
          <a:noFill/>
          <a:ln>
            <a:noFill/>
          </a:ln>
        </p:spPr>
      </p:pic>
      <p:sp>
        <p:nvSpPr>
          <p:cNvPr id="134" name="Google Shape;134;p22"/>
          <p:cNvSpPr txBox="1"/>
          <p:nvPr/>
        </p:nvSpPr>
        <p:spPr>
          <a:xfrm>
            <a:off x="3883150" y="2378500"/>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FFFFFF"/>
                </a:solidFill>
                <a:latin typeface="Proxima Nova"/>
                <a:ea typeface="Proxima Nova"/>
                <a:cs typeface="Proxima Nova"/>
                <a:sym typeface="Proxima Nova"/>
              </a:rPr>
              <a:t>Frameworks</a:t>
            </a:r>
            <a:endParaRPr b="1" sz="800">
              <a:solidFill>
                <a:srgbClr val="FFFFFF"/>
              </a:solidFill>
              <a:latin typeface="Proxima Nova"/>
              <a:ea typeface="Proxima Nova"/>
              <a:cs typeface="Proxima Nova"/>
              <a:sym typeface="Proxima Nova"/>
            </a:endParaRPr>
          </a:p>
        </p:txBody>
      </p:sp>
      <p:sp>
        <p:nvSpPr>
          <p:cNvPr id="135" name="Google Shape;135;p22"/>
          <p:cNvSpPr txBox="1"/>
          <p:nvPr/>
        </p:nvSpPr>
        <p:spPr>
          <a:xfrm>
            <a:off x="3883150" y="3392161"/>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FFFFFF"/>
                </a:solidFill>
                <a:latin typeface="Proxima Nova"/>
                <a:ea typeface="Proxima Nova"/>
                <a:cs typeface="Proxima Nova"/>
                <a:sym typeface="Proxima Nova"/>
              </a:rPr>
              <a:t>Tools</a:t>
            </a:r>
            <a:endParaRPr b="1" sz="800">
              <a:solidFill>
                <a:srgbClr val="FFFFFF"/>
              </a:solidFill>
              <a:latin typeface="Proxima Nova"/>
              <a:ea typeface="Proxima Nova"/>
              <a:cs typeface="Proxima Nova"/>
              <a:sym typeface="Proxima Nova"/>
            </a:endParaRPr>
          </a:p>
        </p:txBody>
      </p:sp>
      <p:pic>
        <p:nvPicPr>
          <p:cNvPr id="136" name="Google Shape;136;p22"/>
          <p:cNvPicPr preferRelativeResize="0"/>
          <p:nvPr/>
        </p:nvPicPr>
        <p:blipFill>
          <a:blip r:embed="rId10">
            <a:alphaModFix/>
          </a:blip>
          <a:stretch>
            <a:fillRect/>
          </a:stretch>
        </p:blipFill>
        <p:spPr>
          <a:xfrm>
            <a:off x="3861513" y="2664458"/>
            <a:ext cx="1147878" cy="338857"/>
          </a:xfrm>
          <a:prstGeom prst="rect">
            <a:avLst/>
          </a:prstGeom>
          <a:noFill/>
          <a:ln>
            <a:noFill/>
          </a:ln>
        </p:spPr>
      </p:pic>
      <p:pic>
        <p:nvPicPr>
          <p:cNvPr id="137" name="Google Shape;137;p22"/>
          <p:cNvPicPr preferRelativeResize="0"/>
          <p:nvPr/>
        </p:nvPicPr>
        <p:blipFill>
          <a:blip r:embed="rId11">
            <a:alphaModFix/>
          </a:blip>
          <a:stretch>
            <a:fillRect/>
          </a:stretch>
        </p:blipFill>
        <p:spPr>
          <a:xfrm>
            <a:off x="2474973" y="2681337"/>
            <a:ext cx="1092672" cy="305087"/>
          </a:xfrm>
          <a:prstGeom prst="rect">
            <a:avLst/>
          </a:prstGeom>
          <a:noFill/>
          <a:ln>
            <a:noFill/>
          </a:ln>
        </p:spPr>
      </p:pic>
      <p:pic>
        <p:nvPicPr>
          <p:cNvPr id="138" name="Google Shape;138;p22"/>
          <p:cNvPicPr preferRelativeResize="0"/>
          <p:nvPr/>
        </p:nvPicPr>
        <p:blipFill>
          <a:blip r:embed="rId12">
            <a:alphaModFix/>
          </a:blip>
          <a:stretch>
            <a:fillRect/>
          </a:stretch>
        </p:blipFill>
        <p:spPr>
          <a:xfrm>
            <a:off x="5264166" y="2688136"/>
            <a:ext cx="1092668" cy="299187"/>
          </a:xfrm>
          <a:prstGeom prst="rect">
            <a:avLst/>
          </a:prstGeom>
          <a:noFill/>
          <a:ln>
            <a:noFill/>
          </a:ln>
        </p:spPr>
      </p:pic>
      <p:pic>
        <p:nvPicPr>
          <p:cNvPr id="139" name="Google Shape;139;p22"/>
          <p:cNvPicPr preferRelativeResize="0"/>
          <p:nvPr/>
        </p:nvPicPr>
        <p:blipFill>
          <a:blip r:embed="rId13">
            <a:alphaModFix/>
          </a:blip>
          <a:stretch>
            <a:fillRect/>
          </a:stretch>
        </p:blipFill>
        <p:spPr>
          <a:xfrm>
            <a:off x="6641338" y="2681351"/>
            <a:ext cx="1415612" cy="305081"/>
          </a:xfrm>
          <a:prstGeom prst="rect">
            <a:avLst/>
          </a:prstGeom>
          <a:noFill/>
          <a:ln>
            <a:noFill/>
          </a:ln>
        </p:spPr>
      </p:pic>
      <p:sp>
        <p:nvSpPr>
          <p:cNvPr id="140" name="Google Shape;140;p22"/>
          <p:cNvSpPr txBox="1"/>
          <p:nvPr/>
        </p:nvSpPr>
        <p:spPr>
          <a:xfrm>
            <a:off x="2363692"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Permissioned with </a:t>
            </a:r>
            <a:br>
              <a:rPr b="1" lang="en-US" sz="800">
                <a:solidFill>
                  <a:srgbClr val="414042"/>
                </a:solidFill>
                <a:latin typeface="Proxima Nova"/>
                <a:ea typeface="Proxima Nova"/>
                <a:cs typeface="Proxima Nova"/>
                <a:sym typeface="Proxima Nova"/>
              </a:rPr>
            </a:br>
            <a:r>
              <a:rPr b="1" lang="en-US" sz="800">
                <a:solidFill>
                  <a:srgbClr val="414042"/>
                </a:solidFill>
                <a:latin typeface="Proxima Nova"/>
                <a:ea typeface="Proxima Nova"/>
                <a:cs typeface="Proxima Nova"/>
                <a:sym typeface="Proxima Nova"/>
              </a:rPr>
              <a:t>channel support</a:t>
            </a:r>
            <a:endParaRPr b="1" sz="800">
              <a:solidFill>
                <a:srgbClr val="414042"/>
              </a:solidFill>
              <a:latin typeface="Proxima Nova"/>
              <a:ea typeface="Proxima Nova"/>
              <a:cs typeface="Proxima Nova"/>
              <a:sym typeface="Proxima Nova"/>
            </a:endParaRPr>
          </a:p>
        </p:txBody>
      </p:sp>
      <p:sp>
        <p:nvSpPr>
          <p:cNvPr id="141" name="Google Shape;141;p22"/>
          <p:cNvSpPr txBox="1"/>
          <p:nvPr/>
        </p:nvSpPr>
        <p:spPr>
          <a:xfrm>
            <a:off x="5167744"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Mobile application focus</a:t>
            </a:r>
            <a:endParaRPr b="1" sz="800">
              <a:solidFill>
                <a:srgbClr val="414042"/>
              </a:solidFill>
              <a:latin typeface="Proxima Nova"/>
              <a:ea typeface="Proxima Nova"/>
              <a:cs typeface="Proxima Nova"/>
              <a:sym typeface="Proxima Nova"/>
            </a:endParaRPr>
          </a:p>
        </p:txBody>
      </p:sp>
      <p:sp>
        <p:nvSpPr>
          <p:cNvPr id="142" name="Google Shape;142;p22"/>
          <p:cNvSpPr txBox="1"/>
          <p:nvPr/>
        </p:nvSpPr>
        <p:spPr>
          <a:xfrm>
            <a:off x="3825824"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Decentralized identity</a:t>
            </a:r>
            <a:endParaRPr b="1" sz="800">
              <a:solidFill>
                <a:srgbClr val="414042"/>
              </a:solidFill>
              <a:latin typeface="Proxima Nova"/>
              <a:ea typeface="Proxima Nova"/>
              <a:cs typeface="Proxima Nova"/>
              <a:sym typeface="Proxima Nova"/>
            </a:endParaRPr>
          </a:p>
        </p:txBody>
      </p:sp>
      <p:sp>
        <p:nvSpPr>
          <p:cNvPr id="143" name="Google Shape;143;p22"/>
          <p:cNvSpPr txBox="1"/>
          <p:nvPr/>
        </p:nvSpPr>
        <p:spPr>
          <a:xfrm>
            <a:off x="927809" y="3003327"/>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Permissionable smart contract machine (EVM)</a:t>
            </a:r>
            <a:endParaRPr b="1" sz="800">
              <a:solidFill>
                <a:srgbClr val="414042"/>
              </a:solidFill>
              <a:latin typeface="Proxima Nova"/>
              <a:ea typeface="Proxima Nova"/>
              <a:cs typeface="Proxima Nova"/>
              <a:sym typeface="Proxima Nova"/>
            </a:endParaRPr>
          </a:p>
        </p:txBody>
      </p:sp>
      <p:pic>
        <p:nvPicPr>
          <p:cNvPr id="144" name="Google Shape;144;p22"/>
          <p:cNvPicPr preferRelativeResize="0"/>
          <p:nvPr/>
        </p:nvPicPr>
        <p:blipFill>
          <a:blip r:embed="rId14">
            <a:alphaModFix/>
          </a:blip>
          <a:stretch>
            <a:fillRect/>
          </a:stretch>
        </p:blipFill>
        <p:spPr>
          <a:xfrm>
            <a:off x="2269429" y="3638617"/>
            <a:ext cx="1107597" cy="315410"/>
          </a:xfrm>
          <a:prstGeom prst="rect">
            <a:avLst/>
          </a:prstGeom>
          <a:noFill/>
          <a:ln>
            <a:noFill/>
          </a:ln>
        </p:spPr>
      </p:pic>
      <p:sp>
        <p:nvSpPr>
          <p:cNvPr id="145" name="Google Shape;145;p22"/>
          <p:cNvSpPr txBox="1"/>
          <p:nvPr/>
        </p:nvSpPr>
        <p:spPr>
          <a:xfrm>
            <a:off x="2165594"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As-a-service deployment</a:t>
            </a:r>
            <a:endParaRPr b="1" sz="800">
              <a:solidFill>
                <a:srgbClr val="414042"/>
              </a:solidFill>
              <a:latin typeface="Proxima Nova"/>
              <a:ea typeface="Proxima Nova"/>
              <a:cs typeface="Proxima Nova"/>
              <a:sym typeface="Proxima Nova"/>
            </a:endParaRPr>
          </a:p>
        </p:txBody>
      </p:sp>
      <p:pic>
        <p:nvPicPr>
          <p:cNvPr id="146" name="Google Shape;146;p22"/>
          <p:cNvPicPr preferRelativeResize="0"/>
          <p:nvPr/>
        </p:nvPicPr>
        <p:blipFill>
          <a:blip r:embed="rId15">
            <a:alphaModFix/>
          </a:blip>
          <a:stretch>
            <a:fillRect/>
          </a:stretch>
        </p:blipFill>
        <p:spPr>
          <a:xfrm>
            <a:off x="5350933" y="3638605"/>
            <a:ext cx="1402675" cy="315410"/>
          </a:xfrm>
          <a:prstGeom prst="rect">
            <a:avLst/>
          </a:prstGeom>
          <a:noFill/>
          <a:ln>
            <a:noFill/>
          </a:ln>
        </p:spPr>
      </p:pic>
      <p:sp>
        <p:nvSpPr>
          <p:cNvPr id="147" name="Google Shape;147;p22"/>
          <p:cNvSpPr txBox="1"/>
          <p:nvPr/>
        </p:nvSpPr>
        <p:spPr>
          <a:xfrm>
            <a:off x="5388314"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View and explore data on the blockchain</a:t>
            </a:r>
            <a:endParaRPr b="1" sz="800">
              <a:solidFill>
                <a:srgbClr val="414042"/>
              </a:solidFill>
              <a:latin typeface="Proxima Nova"/>
              <a:ea typeface="Proxima Nova"/>
              <a:cs typeface="Proxima Nova"/>
              <a:sym typeface="Proxima Nova"/>
            </a:endParaRPr>
          </a:p>
        </p:txBody>
      </p:sp>
      <p:pic>
        <p:nvPicPr>
          <p:cNvPr id="148" name="Google Shape;148;p22"/>
          <p:cNvPicPr preferRelativeResize="0"/>
          <p:nvPr/>
        </p:nvPicPr>
        <p:blipFill>
          <a:blip r:embed="rId16">
            <a:alphaModFix/>
          </a:blip>
          <a:stretch>
            <a:fillRect/>
          </a:stretch>
        </p:blipFill>
        <p:spPr>
          <a:xfrm>
            <a:off x="7017438" y="3638617"/>
            <a:ext cx="1092671" cy="315403"/>
          </a:xfrm>
          <a:prstGeom prst="rect">
            <a:avLst/>
          </a:prstGeom>
          <a:noFill/>
          <a:ln>
            <a:noFill/>
          </a:ln>
        </p:spPr>
      </p:pic>
      <p:sp>
        <p:nvSpPr>
          <p:cNvPr id="149" name="Google Shape;149;p22"/>
          <p:cNvSpPr txBox="1"/>
          <p:nvPr/>
        </p:nvSpPr>
        <p:spPr>
          <a:xfrm>
            <a:off x="6906146"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Ledger interoperability</a:t>
            </a:r>
            <a:endParaRPr b="1" sz="800">
              <a:solidFill>
                <a:srgbClr val="414042"/>
              </a:solidFill>
              <a:latin typeface="Proxima Nova"/>
              <a:ea typeface="Proxima Nova"/>
              <a:cs typeface="Proxima Nova"/>
              <a:sym typeface="Proxima Nova"/>
            </a:endParaRPr>
          </a:p>
        </p:txBody>
      </p:sp>
      <p:sp>
        <p:nvSpPr>
          <p:cNvPr id="150" name="Google Shape;150;p22"/>
          <p:cNvSpPr txBox="1"/>
          <p:nvPr/>
        </p:nvSpPr>
        <p:spPr>
          <a:xfrm>
            <a:off x="838263" y="3954026"/>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Blockchain framework benchmark platform</a:t>
            </a:r>
            <a:endParaRPr b="1" sz="800">
              <a:solidFill>
                <a:srgbClr val="414042"/>
              </a:solidFill>
              <a:latin typeface="Proxima Nova"/>
              <a:ea typeface="Proxima Nova"/>
              <a:cs typeface="Proxima Nova"/>
              <a:sym typeface="Proxima Nova"/>
            </a:endParaRPr>
          </a:p>
        </p:txBody>
      </p:sp>
      <p:sp>
        <p:nvSpPr>
          <p:cNvPr id="151" name="Google Shape;151;p22"/>
          <p:cNvSpPr txBox="1"/>
          <p:nvPr/>
        </p:nvSpPr>
        <p:spPr>
          <a:xfrm>
            <a:off x="3596716" y="3954026"/>
            <a:ext cx="15891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Model and build </a:t>
            </a:r>
            <a:br>
              <a:rPr b="1" lang="en-US" sz="800">
                <a:solidFill>
                  <a:srgbClr val="414042"/>
                </a:solidFill>
                <a:latin typeface="Proxima Nova"/>
                <a:ea typeface="Proxima Nova"/>
                <a:cs typeface="Proxima Nova"/>
                <a:sym typeface="Proxima Nova"/>
              </a:rPr>
            </a:br>
            <a:r>
              <a:rPr b="1" lang="en-US" sz="800">
                <a:solidFill>
                  <a:srgbClr val="414042"/>
                </a:solidFill>
                <a:latin typeface="Proxima Nova"/>
                <a:ea typeface="Proxima Nova"/>
                <a:cs typeface="Proxima Nova"/>
                <a:sym typeface="Proxima Nova"/>
              </a:rPr>
              <a:t>blockchain networks</a:t>
            </a:r>
            <a:endParaRPr b="1" sz="800">
              <a:solidFill>
                <a:srgbClr val="414042"/>
              </a:solidFill>
              <a:latin typeface="Proxima Nova"/>
              <a:ea typeface="Proxima Nova"/>
              <a:cs typeface="Proxima Nova"/>
              <a:sym typeface="Proxima Nova"/>
            </a:endParaRPr>
          </a:p>
        </p:txBody>
      </p:sp>
      <p:pic>
        <p:nvPicPr>
          <p:cNvPr id="152" name="Google Shape;152;p22"/>
          <p:cNvPicPr preferRelativeResize="0"/>
          <p:nvPr/>
        </p:nvPicPr>
        <p:blipFill>
          <a:blip r:embed="rId17">
            <a:alphaModFix/>
          </a:blip>
          <a:stretch>
            <a:fillRect/>
          </a:stretch>
        </p:blipFill>
        <p:spPr>
          <a:xfrm>
            <a:off x="3600832" y="3630138"/>
            <a:ext cx="1476963" cy="315409"/>
          </a:xfrm>
          <a:prstGeom prst="rect">
            <a:avLst/>
          </a:prstGeom>
          <a:noFill/>
          <a:ln>
            <a:noFill/>
          </a:ln>
        </p:spPr>
      </p:pic>
      <p:sp>
        <p:nvSpPr>
          <p:cNvPr id="153" name="Google Shape;153;p22"/>
          <p:cNvSpPr txBox="1"/>
          <p:nvPr/>
        </p:nvSpPr>
        <p:spPr>
          <a:xfrm>
            <a:off x="3883150" y="3392161"/>
            <a:ext cx="13152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FFFFFF"/>
                </a:solidFill>
                <a:latin typeface="Proxima Nova"/>
                <a:ea typeface="Proxima Nova"/>
                <a:cs typeface="Proxima Nova"/>
                <a:sym typeface="Proxima Nova"/>
              </a:rPr>
              <a:t>Tools</a:t>
            </a:r>
            <a:endParaRPr b="1" sz="800">
              <a:solidFill>
                <a:srgbClr val="FFFFFF"/>
              </a:solidFill>
              <a:latin typeface="Proxima Nova"/>
              <a:ea typeface="Proxima Nova"/>
              <a:cs typeface="Proxima Nova"/>
              <a:sym typeface="Proxima Nova"/>
            </a:endParaRPr>
          </a:p>
        </p:txBody>
      </p:sp>
      <p:pic>
        <p:nvPicPr>
          <p:cNvPr id="154" name="Google Shape;154;p22"/>
          <p:cNvPicPr preferRelativeResize="0"/>
          <p:nvPr/>
        </p:nvPicPr>
        <p:blipFill rotWithShape="1">
          <a:blip r:embed="rId18">
            <a:alphaModFix/>
          </a:blip>
          <a:srcRect b="-6642" l="0" r="0" t="699"/>
          <a:stretch/>
        </p:blipFill>
        <p:spPr>
          <a:xfrm>
            <a:off x="942096" y="3638617"/>
            <a:ext cx="1107607" cy="338859"/>
          </a:xfrm>
          <a:prstGeom prst="rect">
            <a:avLst/>
          </a:prstGeom>
          <a:noFill/>
          <a:ln>
            <a:noFill/>
          </a:ln>
        </p:spPr>
      </p:pic>
      <p:pic>
        <p:nvPicPr>
          <p:cNvPr id="155" name="Google Shape;155;p22"/>
          <p:cNvPicPr preferRelativeResize="0"/>
          <p:nvPr/>
        </p:nvPicPr>
        <p:blipFill rotWithShape="1">
          <a:blip r:embed="rId19">
            <a:alphaModFix/>
          </a:blip>
          <a:srcRect b="0" l="-1366" r="-1345" t="0"/>
          <a:stretch/>
        </p:blipFill>
        <p:spPr>
          <a:xfrm>
            <a:off x="927810" y="2678374"/>
            <a:ext cx="1315248" cy="338859"/>
          </a:xfrm>
          <a:prstGeom prst="rect">
            <a:avLst/>
          </a:prstGeom>
          <a:noFill/>
          <a:ln>
            <a:noFill/>
          </a:ln>
        </p:spPr>
      </p:pic>
      <p:sp>
        <p:nvSpPr>
          <p:cNvPr id="156" name="Google Shape;156;p22"/>
          <p:cNvSpPr txBox="1"/>
          <p:nvPr/>
        </p:nvSpPr>
        <p:spPr>
          <a:xfrm>
            <a:off x="6515600" y="2995838"/>
            <a:ext cx="1667100" cy="28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800">
                <a:solidFill>
                  <a:srgbClr val="414042"/>
                </a:solidFill>
                <a:latin typeface="Proxima Nova"/>
                <a:ea typeface="Proxima Nova"/>
                <a:cs typeface="Proxima Nova"/>
                <a:sym typeface="Proxima Nova"/>
              </a:rPr>
              <a:t>Permissioned &amp; permissionless  support; EVM transaction family</a:t>
            </a:r>
            <a:endParaRPr b="1" sz="800">
              <a:solidFill>
                <a:srgbClr val="414042"/>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bg>
      <p:bgPr>
        <a:solidFill>
          <a:srgbClr val="F6F6F6"/>
        </a:solid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311700" y="445025"/>
            <a:ext cx="8520599" cy="572699"/>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3200" u="none" cap="none" strike="noStrike">
                <a:solidFill>
                  <a:srgbClr val="333333"/>
                </a:solidFill>
                <a:latin typeface="Arial"/>
                <a:ea typeface="Arial"/>
                <a:cs typeface="Arial"/>
                <a:sym typeface="Arial"/>
              </a:defRPr>
            </a:lvl1pPr>
            <a:lvl2pPr indent="0" lvl="1">
              <a:spcBef>
                <a:spcPts val="0"/>
              </a:spcBef>
              <a:spcAft>
                <a:spcPts val="0"/>
              </a:spcAft>
              <a:buClr>
                <a:schemeClr val="dk1"/>
              </a:buClr>
              <a:buSzPts val="1400"/>
              <a:buFont typeface="Arial"/>
              <a:buNone/>
              <a:defRPr sz="2800">
                <a:solidFill>
                  <a:schemeClr val="dk1"/>
                </a:solidFill>
              </a:defRPr>
            </a:lvl2pPr>
            <a:lvl3pPr indent="0" lvl="2">
              <a:spcBef>
                <a:spcPts val="0"/>
              </a:spcBef>
              <a:spcAft>
                <a:spcPts val="0"/>
              </a:spcAft>
              <a:buClr>
                <a:schemeClr val="dk1"/>
              </a:buClr>
              <a:buSzPts val="1400"/>
              <a:buFont typeface="Arial"/>
              <a:buNone/>
              <a:defRPr sz="2800">
                <a:solidFill>
                  <a:schemeClr val="dk1"/>
                </a:solidFill>
              </a:defRPr>
            </a:lvl3pPr>
            <a:lvl4pPr indent="0" lvl="3">
              <a:spcBef>
                <a:spcPts val="0"/>
              </a:spcBef>
              <a:spcAft>
                <a:spcPts val="0"/>
              </a:spcAft>
              <a:buClr>
                <a:schemeClr val="dk1"/>
              </a:buClr>
              <a:buSzPts val="1400"/>
              <a:buFont typeface="Arial"/>
              <a:buNone/>
              <a:defRPr sz="2800">
                <a:solidFill>
                  <a:schemeClr val="dk1"/>
                </a:solidFill>
              </a:defRPr>
            </a:lvl4pPr>
            <a:lvl5pPr indent="0" lvl="4">
              <a:spcBef>
                <a:spcPts val="0"/>
              </a:spcBef>
              <a:spcAft>
                <a:spcPts val="0"/>
              </a:spcAft>
              <a:buClr>
                <a:schemeClr val="dk1"/>
              </a:buClr>
              <a:buSzPts val="1400"/>
              <a:buFont typeface="Arial"/>
              <a:buNone/>
              <a:defRPr sz="2800">
                <a:solidFill>
                  <a:schemeClr val="dk1"/>
                </a:solidFill>
              </a:defRPr>
            </a:lvl5pPr>
            <a:lvl6pPr indent="0" lvl="5">
              <a:spcBef>
                <a:spcPts val="0"/>
              </a:spcBef>
              <a:spcAft>
                <a:spcPts val="0"/>
              </a:spcAft>
              <a:buClr>
                <a:schemeClr val="dk1"/>
              </a:buClr>
              <a:buSzPts val="1400"/>
              <a:buFont typeface="Arial"/>
              <a:buNone/>
              <a:defRPr sz="2800">
                <a:solidFill>
                  <a:schemeClr val="dk1"/>
                </a:solidFill>
              </a:defRPr>
            </a:lvl6pPr>
            <a:lvl7pPr indent="0" lvl="6">
              <a:spcBef>
                <a:spcPts val="0"/>
              </a:spcBef>
              <a:spcAft>
                <a:spcPts val="0"/>
              </a:spcAft>
              <a:buClr>
                <a:schemeClr val="dk1"/>
              </a:buClr>
              <a:buSzPts val="1400"/>
              <a:buFont typeface="Arial"/>
              <a:buNone/>
              <a:defRPr sz="2800">
                <a:solidFill>
                  <a:schemeClr val="dk1"/>
                </a:solidFill>
              </a:defRPr>
            </a:lvl7pPr>
            <a:lvl8pPr indent="0" lvl="7">
              <a:spcBef>
                <a:spcPts val="0"/>
              </a:spcBef>
              <a:spcAft>
                <a:spcPts val="0"/>
              </a:spcAft>
              <a:buClr>
                <a:schemeClr val="dk1"/>
              </a:buClr>
              <a:buSzPts val="1400"/>
              <a:buFont typeface="Arial"/>
              <a:buNone/>
              <a:defRPr sz="2800">
                <a:solidFill>
                  <a:schemeClr val="dk1"/>
                </a:solidFill>
              </a:defRPr>
            </a:lvl8pPr>
            <a:lvl9pPr indent="0" lvl="8">
              <a:spcBef>
                <a:spcPts val="0"/>
              </a:spcBef>
              <a:spcAft>
                <a:spcPts val="0"/>
              </a:spcAft>
              <a:buClr>
                <a:schemeClr val="dk1"/>
              </a:buClr>
              <a:buSzPts val="1400"/>
              <a:buFont typeface="Arial"/>
              <a:buNone/>
              <a:defRPr sz="2800">
                <a:solidFill>
                  <a:schemeClr val="dk1"/>
                </a:solidFill>
              </a:defRPr>
            </a:lvl9pPr>
          </a:lstStyle>
          <a:p/>
        </p:txBody>
      </p:sp>
      <p:sp>
        <p:nvSpPr>
          <p:cNvPr id="22" name="Google Shape;22;p3"/>
          <p:cNvSpPr txBox="1"/>
          <p:nvPr>
            <p:ph idx="12" type="sldNum"/>
          </p:nvPr>
        </p:nvSpPr>
        <p:spPr>
          <a:xfrm>
            <a:off x="8556782" y="4648251"/>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3" name="Google Shape;23;p3"/>
          <p:cNvSpPr txBox="1"/>
          <p:nvPr>
            <p:ph idx="11" type="ftr"/>
          </p:nvPr>
        </p:nvSpPr>
        <p:spPr>
          <a:xfrm>
            <a:off x="2387016" y="4703626"/>
            <a:ext cx="4369961" cy="274636"/>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3"/>
          <p:cNvSpPr txBox="1"/>
          <p:nvPr>
            <p:ph idx="1" type="body"/>
          </p:nvPr>
        </p:nvSpPr>
        <p:spPr>
          <a:xfrm>
            <a:off x="311146" y="1204912"/>
            <a:ext cx="8521149" cy="318203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pic>
        <p:nvPicPr>
          <p:cNvPr id="25" name="Google Shape;25;p3"/>
          <p:cNvPicPr preferRelativeResize="0"/>
          <p:nvPr/>
        </p:nvPicPr>
        <p:blipFill rotWithShape="1">
          <a:blip r:embed="rId2">
            <a:alphaModFix/>
          </a:blip>
          <a:srcRect b="0" l="0" r="0" t="0"/>
          <a:stretch/>
        </p:blipFill>
        <p:spPr>
          <a:xfrm>
            <a:off x="412746" y="4588197"/>
            <a:ext cx="1576157" cy="31282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Purple" type="title">
  <p:cSld name="TITLE">
    <p:bg>
      <p:bgPr>
        <a:blipFill>
          <a:blip r:embed="rId2">
            <a:alphaModFix/>
          </a:blip>
          <a:stretch>
            <a:fillRect/>
          </a:stretch>
        </a:blipFill>
      </p:bgPr>
    </p:bg>
    <p:spTree>
      <p:nvGrpSpPr>
        <p:cNvPr id="161" name="Shape 16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Blue">
  <p:cSld name="TITLE_1">
    <p:bg>
      <p:bgPr>
        <a:blipFill>
          <a:blip r:embed="rId2">
            <a:alphaModFix/>
          </a:blip>
          <a:stretch>
            <a:fillRect/>
          </a:stretch>
        </a:blipFill>
      </p:bgPr>
    </p:bg>
    <p:spTree>
      <p:nvGrpSpPr>
        <p:cNvPr id="162" name="Shape 162"/>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Green">
  <p:cSld name="TITLE_1_1">
    <p:bg>
      <p:bgPr>
        <a:blipFill>
          <a:blip r:embed="rId2">
            <a:alphaModFix/>
          </a:blip>
          <a:stretch>
            <a:fillRect/>
          </a:stretch>
        </a:blipFill>
      </p:bgPr>
    </p:bg>
    <p:spTree>
      <p:nvGrpSpPr>
        <p:cNvPr id="163" name="Shape 163"/>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ckground">
  <p:cSld name="CUSTOM">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a:blip r:embed="rId2">
            <a:alphaModFix/>
          </a:blip>
          <a:stretch>
            <a:fillRect/>
          </a:stretch>
        </a:blipFill>
      </p:bgPr>
    </p:bg>
    <p:spTree>
      <p:nvGrpSpPr>
        <p:cNvPr id="174" name="Shape 174"/>
        <p:cNvGrpSpPr/>
        <p:nvPr/>
      </p:nvGrpSpPr>
      <p:grpSpPr>
        <a:xfrm>
          <a:off x="0" y="0"/>
          <a:ext cx="0" cy="0"/>
          <a:chOff x="0" y="0"/>
          <a:chExt cx="0" cy="0"/>
        </a:xfrm>
      </p:grpSpPr>
      <p:sp>
        <p:nvSpPr>
          <p:cNvPr id="175" name="Google Shape;175;p29"/>
          <p:cNvSpPr txBox="1"/>
          <p:nvPr>
            <p:ph type="ctrTitle"/>
          </p:nvPr>
        </p:nvSpPr>
        <p:spPr>
          <a:xfrm>
            <a:off x="755650" y="771525"/>
            <a:ext cx="7632600" cy="2004600"/>
          </a:xfrm>
          <a:prstGeom prst="rect">
            <a:avLst/>
          </a:prstGeom>
          <a:noFill/>
          <a:ln>
            <a:noFill/>
          </a:ln>
        </p:spPr>
        <p:txBody>
          <a:bodyPr anchorCtr="0" anchor="ctr" bIns="0" lIns="0" spcFirstLastPara="1" rIns="0" wrap="square" tIns="0"/>
          <a:lstStyle>
            <a:lvl1pPr lvl="0" rtl="0" algn="ctr">
              <a:lnSpc>
                <a:spcPct val="90000"/>
              </a:lnSpc>
              <a:spcBef>
                <a:spcPts val="0"/>
              </a:spcBef>
              <a:spcAft>
                <a:spcPts val="0"/>
              </a:spcAft>
              <a:buClr>
                <a:schemeClr val="lt1"/>
              </a:buClr>
              <a:buSzPts val="4800"/>
              <a:buFont typeface="Arial"/>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 name="Google Shape;176;p29"/>
          <p:cNvSpPr txBox="1"/>
          <p:nvPr>
            <p:ph idx="1" type="subTitle"/>
          </p:nvPr>
        </p:nvSpPr>
        <p:spPr>
          <a:xfrm>
            <a:off x="755650" y="2907271"/>
            <a:ext cx="7632600" cy="642600"/>
          </a:xfrm>
          <a:prstGeom prst="rect">
            <a:avLst/>
          </a:prstGeom>
          <a:noFill/>
          <a:ln>
            <a:noFill/>
          </a:ln>
        </p:spPr>
        <p:txBody>
          <a:bodyPr anchorCtr="0" anchor="ctr" bIns="0" lIns="0" spcFirstLastPara="1" rIns="0" wrap="square" tIns="0"/>
          <a:lstStyle>
            <a:lvl1pPr lvl="0" rtl="0" algn="ctr">
              <a:lnSpc>
                <a:spcPct val="90000"/>
              </a:lnSpc>
              <a:spcBef>
                <a:spcPts val="1000"/>
              </a:spcBef>
              <a:spcAft>
                <a:spcPts val="0"/>
              </a:spcAft>
              <a:buClr>
                <a:schemeClr val="lt1"/>
              </a:buClr>
              <a:buSzPts val="2400"/>
              <a:buNone/>
              <a:defRPr sz="2400">
                <a:solidFill>
                  <a:schemeClr val="lt1"/>
                </a:solidFill>
              </a:defRPr>
            </a:lvl1pPr>
            <a:lvl2pPr lvl="1" rtl="0" algn="ctr">
              <a:lnSpc>
                <a:spcPct val="90000"/>
              </a:lnSpc>
              <a:spcBef>
                <a:spcPts val="500"/>
              </a:spcBef>
              <a:spcAft>
                <a:spcPts val="0"/>
              </a:spcAft>
              <a:buClr>
                <a:srgbClr val="414042"/>
              </a:buClr>
              <a:buSzPts val="2000"/>
              <a:buNone/>
              <a:defRPr sz="2000"/>
            </a:lvl2pPr>
            <a:lvl3pPr lvl="2" rtl="0" algn="ctr">
              <a:lnSpc>
                <a:spcPct val="90000"/>
              </a:lnSpc>
              <a:spcBef>
                <a:spcPts val="500"/>
              </a:spcBef>
              <a:spcAft>
                <a:spcPts val="0"/>
              </a:spcAft>
              <a:buClr>
                <a:srgbClr val="414042"/>
              </a:buClr>
              <a:buSzPts val="1800"/>
              <a:buNone/>
              <a:defRPr sz="1800"/>
            </a:lvl3pPr>
            <a:lvl4pPr lvl="3" rtl="0" algn="ctr">
              <a:lnSpc>
                <a:spcPct val="90000"/>
              </a:lnSpc>
              <a:spcBef>
                <a:spcPts val="500"/>
              </a:spcBef>
              <a:spcAft>
                <a:spcPts val="0"/>
              </a:spcAft>
              <a:buClr>
                <a:srgbClr val="414042"/>
              </a:buClr>
              <a:buSzPts val="1600"/>
              <a:buNone/>
              <a:defRPr sz="1600"/>
            </a:lvl4pPr>
            <a:lvl5pPr lvl="4" rtl="0" algn="ctr">
              <a:lnSpc>
                <a:spcPct val="90000"/>
              </a:lnSpc>
              <a:spcBef>
                <a:spcPts val="500"/>
              </a:spcBef>
              <a:spcAft>
                <a:spcPts val="0"/>
              </a:spcAft>
              <a:buClr>
                <a:srgbClr val="414042"/>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77" name="Google Shape;177;p29"/>
          <p:cNvSpPr txBox="1"/>
          <p:nvPr>
            <p:ph idx="10" type="dt"/>
          </p:nvPr>
        </p:nvSpPr>
        <p:spPr>
          <a:xfrm>
            <a:off x="2219706" y="4318534"/>
            <a:ext cx="1001400" cy="274500"/>
          </a:xfrm>
          <a:prstGeom prst="rect">
            <a:avLst/>
          </a:prstGeom>
          <a:noFill/>
          <a:ln>
            <a:noFill/>
          </a:ln>
        </p:spPr>
        <p:txBody>
          <a:bodyPr anchorCtr="0" anchor="ctr" bIns="0" lIns="0" spcFirstLastPara="1" rIns="0" wrap="square" tIns="0"/>
          <a:lstStyle>
            <a:lvl1pPr lvl="0" rtl="0" algn="l">
              <a:lnSpc>
                <a:spcPct val="100000"/>
              </a:lnSpc>
              <a:spcBef>
                <a:spcPts val="0"/>
              </a:spcBef>
              <a:spcAft>
                <a:spcPts val="0"/>
              </a:spcAft>
              <a:buSzPts val="1400"/>
              <a:buNone/>
              <a:defRPr sz="1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8" name="Google Shape;178;p29"/>
          <p:cNvSpPr txBox="1"/>
          <p:nvPr>
            <p:ph idx="11" type="ftr"/>
          </p:nvPr>
        </p:nvSpPr>
        <p:spPr>
          <a:xfrm>
            <a:off x="3631474" y="4318534"/>
            <a:ext cx="4369500" cy="274500"/>
          </a:xfrm>
          <a:prstGeom prst="rect">
            <a:avLst/>
          </a:prstGeom>
          <a:noFill/>
          <a:ln>
            <a:noFill/>
          </a:ln>
        </p:spPr>
        <p:txBody>
          <a:bodyPr anchorCtr="0" anchor="ctr" bIns="0" lIns="0" spcFirstLastPara="1" rIns="0" wrap="square" tIns="0"/>
          <a:lstStyle>
            <a:lvl1pPr lvl="0" rtl="0" algn="ctr">
              <a:lnSpc>
                <a:spcPct val="100000"/>
              </a:lnSpc>
              <a:spcBef>
                <a:spcPts val="0"/>
              </a:spcBef>
              <a:spcAft>
                <a:spcPts val="0"/>
              </a:spcAft>
              <a:buSzPts val="1400"/>
              <a:buNone/>
              <a:defRPr sz="11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9" name="Google Shape;179;p29"/>
          <p:cNvSpPr txBox="1"/>
          <p:nvPr>
            <p:ph idx="12" type="sldNum"/>
          </p:nvPr>
        </p:nvSpPr>
        <p:spPr>
          <a:xfrm>
            <a:off x="8348472" y="4318534"/>
            <a:ext cx="468600" cy="2745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b="0" i="0" sz="1100" u="none" cap="none" strike="noStrike">
                <a:solidFill>
                  <a:schemeClr val="lt1"/>
                </a:solidFill>
                <a:latin typeface="Arial"/>
                <a:ea typeface="Arial"/>
                <a:cs typeface="Arial"/>
                <a:sym typeface="Arial"/>
              </a:defRPr>
            </a:lvl1pPr>
            <a:lvl2pPr indent="0" lvl="1" marL="0" rtl="0" algn="r">
              <a:lnSpc>
                <a:spcPct val="100000"/>
              </a:lnSpc>
              <a:spcBef>
                <a:spcPts val="0"/>
              </a:spcBef>
              <a:spcAft>
                <a:spcPts val="0"/>
              </a:spcAft>
              <a:buNone/>
              <a:defRPr b="0" i="0" sz="1100" u="none" cap="none" strike="noStrike">
                <a:solidFill>
                  <a:schemeClr val="lt1"/>
                </a:solidFill>
                <a:latin typeface="Arial"/>
                <a:ea typeface="Arial"/>
                <a:cs typeface="Arial"/>
                <a:sym typeface="Arial"/>
              </a:defRPr>
            </a:lvl2pPr>
            <a:lvl3pPr indent="0" lvl="2" marL="0" rtl="0" algn="r">
              <a:lnSpc>
                <a:spcPct val="100000"/>
              </a:lnSpc>
              <a:spcBef>
                <a:spcPts val="0"/>
              </a:spcBef>
              <a:spcAft>
                <a:spcPts val="0"/>
              </a:spcAft>
              <a:buNone/>
              <a:defRPr b="0" i="0" sz="1100" u="none" cap="none" strike="noStrike">
                <a:solidFill>
                  <a:schemeClr val="lt1"/>
                </a:solidFill>
                <a:latin typeface="Arial"/>
                <a:ea typeface="Arial"/>
                <a:cs typeface="Arial"/>
                <a:sym typeface="Arial"/>
              </a:defRPr>
            </a:lvl3pPr>
            <a:lvl4pPr indent="0" lvl="3" marL="0" rtl="0" algn="r">
              <a:lnSpc>
                <a:spcPct val="100000"/>
              </a:lnSpc>
              <a:spcBef>
                <a:spcPts val="0"/>
              </a:spcBef>
              <a:spcAft>
                <a:spcPts val="0"/>
              </a:spcAft>
              <a:buNone/>
              <a:defRPr b="0" i="0" sz="1100" u="none" cap="none" strike="noStrike">
                <a:solidFill>
                  <a:schemeClr val="lt1"/>
                </a:solidFill>
                <a:latin typeface="Arial"/>
                <a:ea typeface="Arial"/>
                <a:cs typeface="Arial"/>
                <a:sym typeface="Arial"/>
              </a:defRPr>
            </a:lvl4pPr>
            <a:lvl5pPr indent="0" lvl="4" marL="0" rtl="0" algn="r">
              <a:lnSpc>
                <a:spcPct val="100000"/>
              </a:lnSpc>
              <a:spcBef>
                <a:spcPts val="0"/>
              </a:spcBef>
              <a:spcAft>
                <a:spcPts val="0"/>
              </a:spcAft>
              <a:buNone/>
              <a:defRPr b="0" i="0" sz="1100" u="none" cap="none" strike="noStrike">
                <a:solidFill>
                  <a:schemeClr val="lt1"/>
                </a:solidFill>
                <a:latin typeface="Arial"/>
                <a:ea typeface="Arial"/>
                <a:cs typeface="Arial"/>
                <a:sym typeface="Arial"/>
              </a:defRPr>
            </a:lvl5pPr>
            <a:lvl6pPr indent="0" lvl="5" marL="0" rtl="0" algn="r">
              <a:lnSpc>
                <a:spcPct val="100000"/>
              </a:lnSpc>
              <a:spcBef>
                <a:spcPts val="0"/>
              </a:spcBef>
              <a:spcAft>
                <a:spcPts val="0"/>
              </a:spcAft>
              <a:buNone/>
              <a:defRPr b="0" i="0" sz="1100" u="none" cap="none" strike="noStrike">
                <a:solidFill>
                  <a:schemeClr val="lt1"/>
                </a:solidFill>
                <a:latin typeface="Arial"/>
                <a:ea typeface="Arial"/>
                <a:cs typeface="Arial"/>
                <a:sym typeface="Arial"/>
              </a:defRPr>
            </a:lvl6pPr>
            <a:lvl7pPr indent="0" lvl="6" marL="0" rtl="0" algn="r">
              <a:lnSpc>
                <a:spcPct val="100000"/>
              </a:lnSpc>
              <a:spcBef>
                <a:spcPts val="0"/>
              </a:spcBef>
              <a:spcAft>
                <a:spcPts val="0"/>
              </a:spcAft>
              <a:buNone/>
              <a:defRPr b="0" i="0" sz="1100" u="none" cap="none" strike="noStrike">
                <a:solidFill>
                  <a:schemeClr val="lt1"/>
                </a:solidFill>
                <a:latin typeface="Arial"/>
                <a:ea typeface="Arial"/>
                <a:cs typeface="Arial"/>
                <a:sym typeface="Arial"/>
              </a:defRPr>
            </a:lvl7pPr>
            <a:lvl8pPr indent="0" lvl="7" marL="0" rtl="0" algn="r">
              <a:lnSpc>
                <a:spcPct val="100000"/>
              </a:lnSpc>
              <a:spcBef>
                <a:spcPts val="0"/>
              </a:spcBef>
              <a:spcAft>
                <a:spcPts val="0"/>
              </a:spcAft>
              <a:buNone/>
              <a:defRPr b="0" i="0" sz="1100" u="none" cap="none" strike="noStrike">
                <a:solidFill>
                  <a:schemeClr val="lt1"/>
                </a:solidFill>
                <a:latin typeface="Arial"/>
                <a:ea typeface="Arial"/>
                <a:cs typeface="Arial"/>
                <a:sym typeface="Arial"/>
              </a:defRPr>
            </a:lvl8pPr>
            <a:lvl9pPr indent="0" lvl="8" marL="0" rtl="0" algn="r">
              <a:lnSpc>
                <a:spcPct val="100000"/>
              </a:lnSpc>
              <a:spcBef>
                <a:spcPts val="0"/>
              </a:spcBef>
              <a:spcAft>
                <a:spcPts val="0"/>
              </a:spcAft>
              <a:buNone/>
              <a:defRPr b="0" i="0" sz="1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80" name="Google Shape;180;p29"/>
          <p:cNvPicPr preferRelativeResize="0"/>
          <p:nvPr/>
        </p:nvPicPr>
        <p:blipFill rotWithShape="1">
          <a:blip r:embed="rId3">
            <a:alphaModFix/>
          </a:blip>
          <a:srcRect b="0" l="24276" r="0" t="-29533"/>
          <a:stretch/>
        </p:blipFill>
        <p:spPr>
          <a:xfrm>
            <a:off x="2219706" y="4408488"/>
            <a:ext cx="6924293" cy="475049"/>
          </a:xfrm>
          <a:prstGeom prst="rect">
            <a:avLst/>
          </a:prstGeom>
          <a:noFill/>
          <a:ln>
            <a:noFill/>
          </a:ln>
        </p:spPr>
      </p:pic>
      <p:sp>
        <p:nvSpPr>
          <p:cNvPr id="181" name="Google Shape;181;p29"/>
          <p:cNvSpPr txBox="1"/>
          <p:nvPr>
            <p:ph idx="2" type="body"/>
          </p:nvPr>
        </p:nvSpPr>
        <p:spPr>
          <a:xfrm>
            <a:off x="755650" y="3679437"/>
            <a:ext cx="7632600" cy="444900"/>
          </a:xfrm>
          <a:prstGeom prst="rect">
            <a:avLst/>
          </a:prstGeom>
          <a:noFill/>
          <a:ln>
            <a:noFill/>
          </a:ln>
        </p:spPr>
        <p:txBody>
          <a:bodyPr anchorCtr="0" anchor="ctr" bIns="0" lIns="0" spcFirstLastPara="1" rIns="0" wrap="square" tIns="0"/>
          <a:lstStyle>
            <a:lvl1pPr indent="-228600" lvl="0" marL="457200" rtl="0" algn="ctr">
              <a:lnSpc>
                <a:spcPct val="90000"/>
              </a:lnSpc>
              <a:spcBef>
                <a:spcPts val="1000"/>
              </a:spcBef>
              <a:spcAft>
                <a:spcPts val="0"/>
              </a:spcAft>
              <a:buClr>
                <a:schemeClr val="lt1"/>
              </a:buClr>
              <a:buSzPts val="1100"/>
              <a:buNone/>
              <a:defRPr sz="1100">
                <a:solidFill>
                  <a:schemeClr val="lt1"/>
                </a:solidFill>
              </a:defRPr>
            </a:lvl1pPr>
            <a:lvl2pPr indent="-298450" lvl="1" marL="914400" rtl="0" algn="l">
              <a:lnSpc>
                <a:spcPct val="90000"/>
              </a:lnSpc>
              <a:spcBef>
                <a:spcPts val="500"/>
              </a:spcBef>
              <a:spcAft>
                <a:spcPts val="0"/>
              </a:spcAft>
              <a:buClr>
                <a:schemeClr val="lt1"/>
              </a:buClr>
              <a:buSzPts val="1100"/>
              <a:buChar char="•"/>
              <a:defRPr sz="1100">
                <a:solidFill>
                  <a:schemeClr val="lt1"/>
                </a:solidFill>
              </a:defRPr>
            </a:lvl2pPr>
            <a:lvl3pPr indent="-298450" lvl="2" marL="1371600" rtl="0" algn="l">
              <a:lnSpc>
                <a:spcPct val="90000"/>
              </a:lnSpc>
              <a:spcBef>
                <a:spcPts val="500"/>
              </a:spcBef>
              <a:spcAft>
                <a:spcPts val="0"/>
              </a:spcAft>
              <a:buClr>
                <a:schemeClr val="lt1"/>
              </a:buClr>
              <a:buSzPts val="1100"/>
              <a:buChar char="•"/>
              <a:defRPr sz="1100">
                <a:solidFill>
                  <a:schemeClr val="lt1"/>
                </a:solidFill>
              </a:defRPr>
            </a:lvl3pPr>
            <a:lvl4pPr indent="-298450" lvl="3" marL="1828800" rtl="0" algn="l">
              <a:lnSpc>
                <a:spcPct val="90000"/>
              </a:lnSpc>
              <a:spcBef>
                <a:spcPts val="500"/>
              </a:spcBef>
              <a:spcAft>
                <a:spcPts val="0"/>
              </a:spcAft>
              <a:buClr>
                <a:schemeClr val="lt1"/>
              </a:buClr>
              <a:buSzPts val="1100"/>
              <a:buChar char="•"/>
              <a:defRPr sz="1100">
                <a:solidFill>
                  <a:schemeClr val="lt1"/>
                </a:solidFill>
              </a:defRPr>
            </a:lvl4pPr>
            <a:lvl5pPr indent="-298450" lvl="4" marL="2286000" rtl="0" algn="l">
              <a:lnSpc>
                <a:spcPct val="90000"/>
              </a:lnSpc>
              <a:spcBef>
                <a:spcPts val="500"/>
              </a:spcBef>
              <a:spcAft>
                <a:spcPts val="0"/>
              </a:spcAft>
              <a:buClr>
                <a:schemeClr val="lt1"/>
              </a:buClr>
              <a:buSzPts val="1100"/>
              <a:buChar char="•"/>
              <a:defRPr sz="1100">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82" name="Google Shape;182;p29"/>
          <p:cNvPicPr preferRelativeResize="0"/>
          <p:nvPr/>
        </p:nvPicPr>
        <p:blipFill rotWithShape="1">
          <a:blip r:embed="rId4">
            <a:alphaModFix/>
          </a:blip>
          <a:srcRect b="0" l="0" r="0" t="0"/>
          <a:stretch/>
        </p:blipFill>
        <p:spPr>
          <a:xfrm>
            <a:off x="350006" y="4500760"/>
            <a:ext cx="1647758" cy="37375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Content Slide" type="obj">
  <p:cSld name="OBJECT">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30"/>
          <p:cNvSpPr txBox="1"/>
          <p:nvPr>
            <p:ph type="title"/>
          </p:nvPr>
        </p:nvSpPr>
        <p:spPr>
          <a:xfrm>
            <a:off x="755650" y="712802"/>
            <a:ext cx="7886700" cy="416400"/>
          </a:xfrm>
          <a:prstGeom prst="rect">
            <a:avLst/>
          </a:prstGeom>
          <a:noFill/>
          <a:ln>
            <a:noFill/>
          </a:ln>
        </p:spPr>
        <p:txBody>
          <a:bodyPr anchorCtr="0" anchor="ctr" bIns="0" lIns="0" spcFirstLastPara="1" rIns="0" wrap="square" tIns="0"/>
          <a:lstStyle>
            <a:lvl1pPr lvl="0" rtl="0" algn="l">
              <a:lnSpc>
                <a:spcPct val="90000"/>
              </a:lnSpc>
              <a:spcBef>
                <a:spcPts val="0"/>
              </a:spcBef>
              <a:spcAft>
                <a:spcPts val="0"/>
              </a:spcAft>
              <a:buClr>
                <a:srgbClr val="414042"/>
              </a:buClr>
              <a:buSzPts val="28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30"/>
          <p:cNvSpPr txBox="1"/>
          <p:nvPr>
            <p:ph idx="1" type="body"/>
          </p:nvPr>
        </p:nvSpPr>
        <p:spPr>
          <a:xfrm>
            <a:off x="755650" y="1203325"/>
            <a:ext cx="7809000" cy="3205200"/>
          </a:xfrm>
          <a:prstGeom prst="rect">
            <a:avLst/>
          </a:prstGeom>
          <a:noFill/>
          <a:ln>
            <a:noFill/>
          </a:ln>
        </p:spPr>
        <p:txBody>
          <a:bodyPr anchorCtr="0" anchor="ctr" bIns="0" lIns="0" spcFirstLastPara="1" rIns="0" wrap="square" tIns="0"/>
          <a:lstStyle>
            <a:lvl1pPr indent="-342900" lvl="0" marL="457200" rtl="0" algn="l">
              <a:lnSpc>
                <a:spcPct val="90000"/>
              </a:lnSpc>
              <a:spcBef>
                <a:spcPts val="1000"/>
              </a:spcBef>
              <a:spcAft>
                <a:spcPts val="0"/>
              </a:spcAft>
              <a:buClr>
                <a:srgbClr val="414042"/>
              </a:buClr>
              <a:buSzPts val="1800"/>
              <a:buChar char="•"/>
              <a:defRPr sz="1800">
                <a:solidFill>
                  <a:srgbClr val="414042"/>
                </a:solidFill>
              </a:defRPr>
            </a:lvl1pPr>
            <a:lvl2pPr indent="-342900" lvl="1" marL="914400" rtl="0" algn="l">
              <a:lnSpc>
                <a:spcPct val="90000"/>
              </a:lnSpc>
              <a:spcBef>
                <a:spcPts val="500"/>
              </a:spcBef>
              <a:spcAft>
                <a:spcPts val="0"/>
              </a:spcAft>
              <a:buClr>
                <a:srgbClr val="414042"/>
              </a:buClr>
              <a:buSzPts val="1800"/>
              <a:buChar char="•"/>
              <a:defRPr sz="1800">
                <a:solidFill>
                  <a:srgbClr val="414042"/>
                </a:solidFill>
              </a:defRPr>
            </a:lvl2pPr>
            <a:lvl3pPr indent="-342900" lvl="2" marL="1371600" rtl="0" algn="l">
              <a:lnSpc>
                <a:spcPct val="90000"/>
              </a:lnSpc>
              <a:spcBef>
                <a:spcPts val="500"/>
              </a:spcBef>
              <a:spcAft>
                <a:spcPts val="0"/>
              </a:spcAft>
              <a:buClr>
                <a:srgbClr val="414042"/>
              </a:buClr>
              <a:buSzPts val="1800"/>
              <a:buChar char="•"/>
              <a:defRPr sz="1800">
                <a:solidFill>
                  <a:srgbClr val="414042"/>
                </a:solidFill>
              </a:defRPr>
            </a:lvl3pPr>
            <a:lvl4pPr indent="-342900" lvl="3" marL="1828800" rtl="0" algn="l">
              <a:lnSpc>
                <a:spcPct val="90000"/>
              </a:lnSpc>
              <a:spcBef>
                <a:spcPts val="500"/>
              </a:spcBef>
              <a:spcAft>
                <a:spcPts val="0"/>
              </a:spcAft>
              <a:buClr>
                <a:srgbClr val="414042"/>
              </a:buClr>
              <a:buSzPts val="1800"/>
              <a:buChar char="•"/>
              <a:defRPr sz="1800">
                <a:solidFill>
                  <a:srgbClr val="414042"/>
                </a:solidFill>
              </a:defRPr>
            </a:lvl4pPr>
            <a:lvl5pPr indent="-342900" lvl="4" marL="2286000" rtl="0" algn="l">
              <a:lnSpc>
                <a:spcPct val="90000"/>
              </a:lnSpc>
              <a:spcBef>
                <a:spcPts val="500"/>
              </a:spcBef>
              <a:spcAft>
                <a:spcPts val="0"/>
              </a:spcAft>
              <a:buClr>
                <a:srgbClr val="414042"/>
              </a:buClr>
              <a:buSzPts val="1800"/>
              <a:buChar char="•"/>
              <a:defRPr sz="1800">
                <a:solidFill>
                  <a:srgbClr val="414042"/>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6" name="Google Shape;186;p30"/>
          <p:cNvSpPr txBox="1"/>
          <p:nvPr>
            <p:ph idx="10" type="dt"/>
          </p:nvPr>
        </p:nvSpPr>
        <p:spPr>
          <a:xfrm>
            <a:off x="2301785" y="4423895"/>
            <a:ext cx="1095600" cy="274500"/>
          </a:xfrm>
          <a:prstGeom prst="rect">
            <a:avLst/>
          </a:prstGeom>
          <a:noFill/>
          <a:ln>
            <a:noFill/>
          </a:ln>
        </p:spPr>
        <p:txBody>
          <a:bodyPr anchorCtr="0" anchor="ctr"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7" name="Google Shape;187;p30"/>
          <p:cNvSpPr txBox="1"/>
          <p:nvPr>
            <p:ph idx="11" type="ftr"/>
          </p:nvPr>
        </p:nvSpPr>
        <p:spPr>
          <a:xfrm>
            <a:off x="3614873" y="4423895"/>
            <a:ext cx="4274400" cy="274500"/>
          </a:xfrm>
          <a:prstGeom prst="rect">
            <a:avLst/>
          </a:prstGeom>
          <a:noFill/>
          <a:ln>
            <a:noFill/>
          </a:ln>
        </p:spPr>
        <p:txBody>
          <a:bodyPr anchorCtr="0" anchor="ctr" bIns="0" lIns="0" spcFirstLastPara="1" rIns="0" wrap="square" tIns="0"/>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p30"/>
          <p:cNvSpPr txBox="1"/>
          <p:nvPr>
            <p:ph idx="12" type="sldNum"/>
          </p:nvPr>
        </p:nvSpPr>
        <p:spPr>
          <a:xfrm>
            <a:off x="8088021" y="4423895"/>
            <a:ext cx="625500" cy="2745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ure Slide">
  <p:cSld name="Picure Slide">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31"/>
          <p:cNvSpPr txBox="1"/>
          <p:nvPr>
            <p:ph type="title"/>
          </p:nvPr>
        </p:nvSpPr>
        <p:spPr>
          <a:xfrm>
            <a:off x="755650" y="682073"/>
            <a:ext cx="3251700" cy="826500"/>
          </a:xfrm>
          <a:prstGeom prst="rect">
            <a:avLst/>
          </a:prstGeom>
          <a:noFill/>
          <a:ln>
            <a:noFill/>
          </a:ln>
        </p:spPr>
        <p:txBody>
          <a:bodyPr anchorCtr="0" anchor="b" bIns="0" lIns="0" spcFirstLastPara="1" rIns="0" wrap="square" tIns="0"/>
          <a:lstStyle>
            <a:lvl1pPr lvl="0" rtl="0" algn="l">
              <a:lnSpc>
                <a:spcPct val="90000"/>
              </a:lnSpc>
              <a:spcBef>
                <a:spcPts val="0"/>
              </a:spcBef>
              <a:spcAft>
                <a:spcPts val="0"/>
              </a:spcAft>
              <a:buClr>
                <a:srgbClr val="414042"/>
              </a:buClr>
              <a:buSzPts val="2800"/>
              <a:buFont typeface="Arial"/>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p31"/>
          <p:cNvSpPr/>
          <p:nvPr>
            <p:ph idx="2" type="pic"/>
          </p:nvPr>
        </p:nvSpPr>
        <p:spPr>
          <a:xfrm>
            <a:off x="4147874" y="771265"/>
            <a:ext cx="4240500" cy="3637200"/>
          </a:xfrm>
          <a:prstGeom prst="rect">
            <a:avLst/>
          </a:prstGeom>
          <a:noFill/>
          <a:ln>
            <a:noFill/>
          </a:ln>
        </p:spPr>
        <p:txBody>
          <a:bodyPr anchorCtr="0" anchor="ctr" bIns="0" lIns="0" spcFirstLastPara="1" rIns="0" wrap="square" tIns="0"/>
          <a:lstStyle>
            <a:lvl1pPr lvl="0" marR="0" rtl="0" algn="l">
              <a:lnSpc>
                <a:spcPct val="90000"/>
              </a:lnSpc>
              <a:spcBef>
                <a:spcPts val="1000"/>
              </a:spcBef>
              <a:spcAft>
                <a:spcPts val="0"/>
              </a:spcAft>
              <a:buClr>
                <a:srgbClr val="414042"/>
              </a:buClr>
              <a:buSzPts val="3200"/>
              <a:buFont typeface="Arial"/>
              <a:buNone/>
              <a:defRPr b="0" i="0" sz="3200" u="none" cap="none" strike="noStrike">
                <a:solidFill>
                  <a:srgbClr val="414042"/>
                </a:solidFill>
                <a:latin typeface="Arial"/>
                <a:ea typeface="Arial"/>
                <a:cs typeface="Arial"/>
                <a:sym typeface="Arial"/>
              </a:defRPr>
            </a:lvl1pPr>
            <a:lvl2pPr lvl="1" marR="0" rtl="0" algn="l">
              <a:lnSpc>
                <a:spcPct val="90000"/>
              </a:lnSpc>
              <a:spcBef>
                <a:spcPts val="500"/>
              </a:spcBef>
              <a:spcAft>
                <a:spcPts val="0"/>
              </a:spcAft>
              <a:buClr>
                <a:srgbClr val="414042"/>
              </a:buClr>
              <a:buSzPts val="2800"/>
              <a:buFont typeface="Arial"/>
              <a:buNone/>
              <a:defRPr b="0" i="0" sz="2800" u="none" cap="none" strike="noStrike">
                <a:solidFill>
                  <a:srgbClr val="414042"/>
                </a:solidFill>
                <a:latin typeface="Arial"/>
                <a:ea typeface="Arial"/>
                <a:cs typeface="Arial"/>
                <a:sym typeface="Arial"/>
              </a:defRPr>
            </a:lvl2pPr>
            <a:lvl3pPr lvl="2" marR="0" rtl="0" algn="l">
              <a:lnSpc>
                <a:spcPct val="90000"/>
              </a:lnSpc>
              <a:spcBef>
                <a:spcPts val="500"/>
              </a:spcBef>
              <a:spcAft>
                <a:spcPts val="0"/>
              </a:spcAft>
              <a:buClr>
                <a:srgbClr val="414042"/>
              </a:buClr>
              <a:buSzPts val="2400"/>
              <a:buFont typeface="Arial"/>
              <a:buNone/>
              <a:defRPr b="0" i="0" sz="2400" u="none" cap="none" strike="noStrike">
                <a:solidFill>
                  <a:srgbClr val="414042"/>
                </a:solidFill>
                <a:latin typeface="Arial"/>
                <a:ea typeface="Arial"/>
                <a:cs typeface="Arial"/>
                <a:sym typeface="Arial"/>
              </a:defRPr>
            </a:lvl3pPr>
            <a:lvl4pPr lvl="3" marR="0" rtl="0" algn="l">
              <a:lnSpc>
                <a:spcPct val="90000"/>
              </a:lnSpc>
              <a:spcBef>
                <a:spcPts val="500"/>
              </a:spcBef>
              <a:spcAft>
                <a:spcPts val="0"/>
              </a:spcAft>
              <a:buClr>
                <a:srgbClr val="414042"/>
              </a:buClr>
              <a:buSzPts val="2000"/>
              <a:buFont typeface="Arial"/>
              <a:buNone/>
              <a:defRPr b="0" i="0" sz="2000" u="none" cap="none" strike="noStrike">
                <a:solidFill>
                  <a:srgbClr val="414042"/>
                </a:solidFill>
                <a:latin typeface="Arial"/>
                <a:ea typeface="Arial"/>
                <a:cs typeface="Arial"/>
                <a:sym typeface="Arial"/>
              </a:defRPr>
            </a:lvl4pPr>
            <a:lvl5pPr lvl="4" marR="0" rtl="0" algn="l">
              <a:lnSpc>
                <a:spcPct val="90000"/>
              </a:lnSpc>
              <a:spcBef>
                <a:spcPts val="500"/>
              </a:spcBef>
              <a:spcAft>
                <a:spcPts val="0"/>
              </a:spcAft>
              <a:buClr>
                <a:srgbClr val="414042"/>
              </a:buClr>
              <a:buSzPts val="2000"/>
              <a:buFont typeface="Arial"/>
              <a:buNone/>
              <a:defRPr b="0" i="0" sz="2000" u="none" cap="none" strike="noStrike">
                <a:solidFill>
                  <a:srgbClr val="414042"/>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92" name="Google Shape;192;p31"/>
          <p:cNvSpPr txBox="1"/>
          <p:nvPr>
            <p:ph idx="1" type="body"/>
          </p:nvPr>
        </p:nvSpPr>
        <p:spPr>
          <a:xfrm>
            <a:off x="755649" y="1689652"/>
            <a:ext cx="3251700" cy="2718900"/>
          </a:xfrm>
          <a:prstGeom prst="rect">
            <a:avLst/>
          </a:prstGeom>
          <a:noFill/>
          <a:ln>
            <a:noFill/>
          </a:ln>
        </p:spPr>
        <p:txBody>
          <a:bodyPr anchorCtr="0" anchor="ctr" bIns="0" lIns="0" spcFirstLastPara="1" rIns="0" wrap="square" tIns="0"/>
          <a:lstStyle>
            <a:lvl1pPr indent="-228600" lvl="0" marL="457200" rtl="0" algn="l">
              <a:lnSpc>
                <a:spcPct val="90000"/>
              </a:lnSpc>
              <a:spcBef>
                <a:spcPts val="1000"/>
              </a:spcBef>
              <a:spcAft>
                <a:spcPts val="0"/>
              </a:spcAft>
              <a:buClr>
                <a:srgbClr val="414042"/>
              </a:buClr>
              <a:buSzPts val="1800"/>
              <a:buNone/>
              <a:defRPr b="0" i="0" sz="1800" u="none" strike="noStrike"/>
            </a:lvl1pPr>
            <a:lvl2pPr indent="-228600" lvl="1" marL="914400" rtl="0" algn="l">
              <a:lnSpc>
                <a:spcPct val="90000"/>
              </a:lnSpc>
              <a:spcBef>
                <a:spcPts val="500"/>
              </a:spcBef>
              <a:spcAft>
                <a:spcPts val="0"/>
              </a:spcAft>
              <a:buClr>
                <a:srgbClr val="414042"/>
              </a:buClr>
              <a:buSzPts val="1400"/>
              <a:buNone/>
              <a:defRPr sz="1400"/>
            </a:lvl2pPr>
            <a:lvl3pPr indent="-228600" lvl="2" marL="1371600" rtl="0" algn="l">
              <a:lnSpc>
                <a:spcPct val="90000"/>
              </a:lnSpc>
              <a:spcBef>
                <a:spcPts val="500"/>
              </a:spcBef>
              <a:spcAft>
                <a:spcPts val="0"/>
              </a:spcAft>
              <a:buClr>
                <a:srgbClr val="414042"/>
              </a:buClr>
              <a:buSzPts val="1200"/>
              <a:buNone/>
              <a:defRPr sz="1200"/>
            </a:lvl3pPr>
            <a:lvl4pPr indent="-228600" lvl="3" marL="1828800" rtl="0" algn="l">
              <a:lnSpc>
                <a:spcPct val="90000"/>
              </a:lnSpc>
              <a:spcBef>
                <a:spcPts val="500"/>
              </a:spcBef>
              <a:spcAft>
                <a:spcPts val="0"/>
              </a:spcAft>
              <a:buClr>
                <a:srgbClr val="414042"/>
              </a:buClr>
              <a:buSzPts val="1000"/>
              <a:buNone/>
              <a:defRPr sz="1000"/>
            </a:lvl4pPr>
            <a:lvl5pPr indent="-228600" lvl="4" marL="2286000" rtl="0" algn="l">
              <a:lnSpc>
                <a:spcPct val="90000"/>
              </a:lnSpc>
              <a:spcBef>
                <a:spcPts val="500"/>
              </a:spcBef>
              <a:spcAft>
                <a:spcPts val="0"/>
              </a:spcAft>
              <a:buClr>
                <a:srgbClr val="414042"/>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93" name="Google Shape;193;p31"/>
          <p:cNvSpPr txBox="1"/>
          <p:nvPr>
            <p:ph idx="10" type="dt"/>
          </p:nvPr>
        </p:nvSpPr>
        <p:spPr>
          <a:xfrm>
            <a:off x="2301785" y="4423895"/>
            <a:ext cx="1095600" cy="274500"/>
          </a:xfrm>
          <a:prstGeom prst="rect">
            <a:avLst/>
          </a:prstGeom>
          <a:noFill/>
          <a:ln>
            <a:noFill/>
          </a:ln>
        </p:spPr>
        <p:txBody>
          <a:bodyPr anchorCtr="0" anchor="ctr" bIns="0" lIns="0" spcFirstLastPara="1" rIns="0" wrap="square" tIns="0"/>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4" name="Google Shape;194;p31"/>
          <p:cNvSpPr txBox="1"/>
          <p:nvPr>
            <p:ph idx="11" type="ftr"/>
          </p:nvPr>
        </p:nvSpPr>
        <p:spPr>
          <a:xfrm>
            <a:off x="3614873" y="4423895"/>
            <a:ext cx="4274400" cy="274500"/>
          </a:xfrm>
          <a:prstGeom prst="rect">
            <a:avLst/>
          </a:prstGeom>
          <a:noFill/>
          <a:ln>
            <a:noFill/>
          </a:ln>
        </p:spPr>
        <p:txBody>
          <a:bodyPr anchorCtr="0" anchor="ctr" bIns="0" lIns="0" spcFirstLastPara="1" rIns="0" wrap="square" tIns="0"/>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5" name="Google Shape;195;p31"/>
          <p:cNvSpPr txBox="1"/>
          <p:nvPr>
            <p:ph idx="12" type="sldNum"/>
          </p:nvPr>
        </p:nvSpPr>
        <p:spPr>
          <a:xfrm>
            <a:off x="8088021" y="4423895"/>
            <a:ext cx="625500" cy="274500"/>
          </a:xfrm>
          <a:prstGeom prst="rect">
            <a:avLst/>
          </a:prstGeom>
          <a:noFill/>
          <a:ln>
            <a:noFill/>
          </a:ln>
        </p:spPr>
        <p:txBody>
          <a:bodyPr anchorCtr="0" anchor="ctr" bIns="0" lIns="0" spcFirstLastPara="1" rIns="0" wrap="square" tIns="0">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bg>
      <p:bgPr>
        <a:blipFill>
          <a:blip r:embed="rId2">
            <a:alphaModFix/>
          </a:blip>
          <a:stretch>
            <a:fillRect/>
          </a:stretch>
        </a:blipFill>
      </p:bgPr>
    </p:bg>
    <p:spTree>
      <p:nvGrpSpPr>
        <p:cNvPr id="196" name="Shape 196"/>
        <p:cNvGrpSpPr/>
        <p:nvPr/>
      </p:nvGrpSpPr>
      <p:grpSpPr>
        <a:xfrm>
          <a:off x="0" y="0"/>
          <a:ext cx="0" cy="0"/>
          <a:chOff x="0" y="0"/>
          <a:chExt cx="0" cy="0"/>
        </a:xfrm>
      </p:grpSpPr>
      <p:pic>
        <p:nvPicPr>
          <p:cNvPr id="197" name="Google Shape;197;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98" name="Google Shape;198;p32"/>
          <p:cNvPicPr preferRelativeResize="0"/>
          <p:nvPr/>
        </p:nvPicPr>
        <p:blipFill rotWithShape="1">
          <a:blip r:embed="rId3">
            <a:alphaModFix/>
          </a:blip>
          <a:srcRect b="0" l="0" r="0" t="0"/>
          <a:stretch/>
        </p:blipFill>
        <p:spPr>
          <a:xfrm>
            <a:off x="1868556" y="1958536"/>
            <a:ext cx="5406884" cy="122642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Slide">
  <p:cSld name="8_Title Slide">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8" name="Google Shape;28;p4"/>
          <p:cNvSpPr/>
          <p:nvPr/>
        </p:nvSpPr>
        <p:spPr>
          <a:xfrm>
            <a:off x="1" y="0"/>
            <a:ext cx="3927944" cy="5143500"/>
          </a:xfrm>
          <a:prstGeom prst="rect">
            <a:avLst/>
          </a:prstGeom>
          <a:gradFill>
            <a:gsLst>
              <a:gs pos="0">
                <a:srgbClr val="000416">
                  <a:alpha val="64705"/>
                </a:srgbClr>
              </a:gs>
              <a:gs pos="29000">
                <a:srgbClr val="000416">
                  <a:alpha val="64705"/>
                </a:srgbClr>
              </a:gs>
              <a:gs pos="85000">
                <a:srgbClr val="000416">
                  <a:alpha val="0"/>
                </a:srgbClr>
              </a:gs>
              <a:gs pos="100000">
                <a:srgbClr val="000416">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9" name="Google Shape;29;p4"/>
          <p:cNvSpPr/>
          <p:nvPr/>
        </p:nvSpPr>
        <p:spPr>
          <a:xfrm>
            <a:off x="328344" y="2131439"/>
            <a:ext cx="4275554" cy="710675"/>
          </a:xfrm>
          <a:prstGeom prst="rect">
            <a:avLst/>
          </a:prstGeom>
          <a:solidFill>
            <a:srgbClr val="030A1C">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0" name="Google Shape;30;p4"/>
          <p:cNvSpPr txBox="1"/>
          <p:nvPr>
            <p:ph type="title"/>
          </p:nvPr>
        </p:nvSpPr>
        <p:spPr>
          <a:xfrm>
            <a:off x="328344" y="2103529"/>
            <a:ext cx="7539749" cy="738586"/>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4000" u="none" cap="none" strike="noStrike">
                <a:solidFill>
                  <a:schemeClr val="dk2"/>
                </a:solidFill>
                <a:latin typeface="Arial"/>
                <a:ea typeface="Arial"/>
                <a:cs typeface="Arial"/>
                <a:sym typeface="Arial"/>
              </a:defRPr>
            </a:lvl1pPr>
            <a:lvl2pPr indent="0" lvl="1">
              <a:spcBef>
                <a:spcPts val="0"/>
              </a:spcBef>
              <a:spcAft>
                <a:spcPts val="0"/>
              </a:spcAft>
              <a:buClr>
                <a:schemeClr val="dk1"/>
              </a:buClr>
              <a:buSzPts val="1400"/>
              <a:buFont typeface="Arial"/>
              <a:buNone/>
              <a:defRPr sz="2800">
                <a:solidFill>
                  <a:schemeClr val="dk1"/>
                </a:solidFill>
              </a:defRPr>
            </a:lvl2pPr>
            <a:lvl3pPr indent="0" lvl="2">
              <a:spcBef>
                <a:spcPts val="0"/>
              </a:spcBef>
              <a:spcAft>
                <a:spcPts val="0"/>
              </a:spcAft>
              <a:buClr>
                <a:schemeClr val="dk1"/>
              </a:buClr>
              <a:buSzPts val="1400"/>
              <a:buFont typeface="Arial"/>
              <a:buNone/>
              <a:defRPr sz="2800">
                <a:solidFill>
                  <a:schemeClr val="dk1"/>
                </a:solidFill>
              </a:defRPr>
            </a:lvl3pPr>
            <a:lvl4pPr indent="0" lvl="3">
              <a:spcBef>
                <a:spcPts val="0"/>
              </a:spcBef>
              <a:spcAft>
                <a:spcPts val="0"/>
              </a:spcAft>
              <a:buClr>
                <a:schemeClr val="dk1"/>
              </a:buClr>
              <a:buSzPts val="1400"/>
              <a:buFont typeface="Arial"/>
              <a:buNone/>
              <a:defRPr sz="2800">
                <a:solidFill>
                  <a:schemeClr val="dk1"/>
                </a:solidFill>
              </a:defRPr>
            </a:lvl4pPr>
            <a:lvl5pPr indent="0" lvl="4">
              <a:spcBef>
                <a:spcPts val="0"/>
              </a:spcBef>
              <a:spcAft>
                <a:spcPts val="0"/>
              </a:spcAft>
              <a:buClr>
                <a:schemeClr val="dk1"/>
              </a:buClr>
              <a:buSzPts val="1400"/>
              <a:buFont typeface="Arial"/>
              <a:buNone/>
              <a:defRPr sz="2800">
                <a:solidFill>
                  <a:schemeClr val="dk1"/>
                </a:solidFill>
              </a:defRPr>
            </a:lvl5pPr>
            <a:lvl6pPr indent="0" lvl="5">
              <a:spcBef>
                <a:spcPts val="0"/>
              </a:spcBef>
              <a:spcAft>
                <a:spcPts val="0"/>
              </a:spcAft>
              <a:buClr>
                <a:schemeClr val="dk1"/>
              </a:buClr>
              <a:buSzPts val="1400"/>
              <a:buFont typeface="Arial"/>
              <a:buNone/>
              <a:defRPr sz="2800">
                <a:solidFill>
                  <a:schemeClr val="dk1"/>
                </a:solidFill>
              </a:defRPr>
            </a:lvl6pPr>
            <a:lvl7pPr indent="0" lvl="6">
              <a:spcBef>
                <a:spcPts val="0"/>
              </a:spcBef>
              <a:spcAft>
                <a:spcPts val="0"/>
              </a:spcAft>
              <a:buClr>
                <a:schemeClr val="dk1"/>
              </a:buClr>
              <a:buSzPts val="1400"/>
              <a:buFont typeface="Arial"/>
              <a:buNone/>
              <a:defRPr sz="2800">
                <a:solidFill>
                  <a:schemeClr val="dk1"/>
                </a:solidFill>
              </a:defRPr>
            </a:lvl7pPr>
            <a:lvl8pPr indent="0" lvl="7">
              <a:spcBef>
                <a:spcPts val="0"/>
              </a:spcBef>
              <a:spcAft>
                <a:spcPts val="0"/>
              </a:spcAft>
              <a:buClr>
                <a:schemeClr val="dk1"/>
              </a:buClr>
              <a:buSzPts val="1400"/>
              <a:buFont typeface="Arial"/>
              <a:buNone/>
              <a:defRPr sz="2800">
                <a:solidFill>
                  <a:schemeClr val="dk1"/>
                </a:solidFill>
              </a:defRPr>
            </a:lvl8pPr>
            <a:lvl9pPr indent="0" lvl="8">
              <a:spcBef>
                <a:spcPts val="0"/>
              </a:spcBef>
              <a:spcAft>
                <a:spcPts val="0"/>
              </a:spcAft>
              <a:buClr>
                <a:schemeClr val="dk1"/>
              </a:buClr>
              <a:buSzPts val="1400"/>
              <a:buFont typeface="Arial"/>
              <a:buNone/>
              <a:defRPr sz="2800">
                <a:solidFill>
                  <a:schemeClr val="dk1"/>
                </a:solidFill>
              </a:defRPr>
            </a:lvl9pPr>
          </a:lstStyle>
          <a:p/>
        </p:txBody>
      </p:sp>
      <p:sp>
        <p:nvSpPr>
          <p:cNvPr id="31" name="Google Shape;31;p4"/>
          <p:cNvSpPr/>
          <p:nvPr/>
        </p:nvSpPr>
        <p:spPr>
          <a:xfrm>
            <a:off x="328344" y="2897934"/>
            <a:ext cx="3988017" cy="691602"/>
          </a:xfrm>
          <a:prstGeom prst="rect">
            <a:avLst/>
          </a:prstGeom>
          <a:solidFill>
            <a:srgbClr val="030A1C">
              <a:alpha val="7372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2" name="Google Shape;32;p4"/>
          <p:cNvSpPr txBox="1"/>
          <p:nvPr>
            <p:ph idx="1" type="body"/>
          </p:nvPr>
        </p:nvSpPr>
        <p:spPr>
          <a:xfrm>
            <a:off x="328762" y="2897538"/>
            <a:ext cx="3987599" cy="691998"/>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chemeClr val="dk2"/>
              </a:buClr>
              <a:buSzPts val="14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33" name="Google Shape;33;p4"/>
          <p:cNvSpPr txBox="1"/>
          <p:nvPr>
            <p:ph idx="2" type="body"/>
          </p:nvPr>
        </p:nvSpPr>
        <p:spPr>
          <a:xfrm>
            <a:off x="328613" y="3725262"/>
            <a:ext cx="3987800" cy="452265"/>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pic>
        <p:nvPicPr>
          <p:cNvPr id="34" name="Google Shape;34;p4"/>
          <p:cNvPicPr preferRelativeResize="0"/>
          <p:nvPr/>
        </p:nvPicPr>
        <p:blipFill rotWithShape="1">
          <a:blip r:embed="rId3">
            <a:alphaModFix/>
          </a:blip>
          <a:srcRect b="0" l="0" r="0" t="0"/>
          <a:stretch/>
        </p:blipFill>
        <p:spPr>
          <a:xfrm>
            <a:off x="328344" y="318681"/>
            <a:ext cx="3063785" cy="60806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Purple" type="title">
  <p:cSld name="TITLE">
    <p:bg>
      <p:bgPr>
        <a:blipFill>
          <a:blip r:embed="rId2">
            <a:alphaModFix/>
          </a:blip>
          <a:stretch>
            <a:fillRect/>
          </a:stretch>
        </a:blipFill>
      </p:bgPr>
    </p:bg>
    <p:spTree>
      <p:nvGrpSpPr>
        <p:cNvPr id="35" name="Shape 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Blue">
  <p:cSld name="TITLE_1">
    <p:bg>
      <p:bgPr>
        <a:blipFill>
          <a:blip r:embed="rId2">
            <a:alphaModFix/>
          </a:blip>
          <a:stretch>
            <a:fillRect/>
          </a:stretch>
        </a:blipFill>
      </p:bgPr>
    </p:bg>
    <p:spTree>
      <p:nvGrpSpPr>
        <p:cNvPr id="36" name="Shape 3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Green">
  <p:cSld name="TITLE_1_1">
    <p:bg>
      <p:bgPr>
        <a:blipFill>
          <a:blip r:embed="rId2">
            <a:alphaModFix/>
          </a:blip>
          <a:stretch>
            <a:fillRect/>
          </a:stretch>
        </a:blipFill>
      </p:bgPr>
    </p:bg>
    <p:spTree>
      <p:nvGrpSpPr>
        <p:cNvPr id="37" name="Shape 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ckground">
  <p:cSld name="CUSTOM">
    <p:spTree>
      <p:nvGrpSpPr>
        <p:cNvPr id="38" name="Shape 38"/>
        <p:cNvGrpSpPr/>
        <p:nvPr/>
      </p:nvGrpSpPr>
      <p:grpSpPr>
        <a:xfrm>
          <a:off x="0" y="0"/>
          <a:ext cx="0" cy="0"/>
          <a:chOff x="0" y="0"/>
          <a:chExt cx="0" cy="0"/>
        </a:xfrm>
      </p:grpSpPr>
      <p:pic>
        <p:nvPicPr>
          <p:cNvPr id="39" name="Google Shape;39;p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Purple" type="title">
  <p:cSld name="TITLE">
    <p:bg>
      <p:bgPr>
        <a:blipFill>
          <a:blip r:embed="rId2">
            <a:alphaModFix/>
          </a:blip>
          <a:stretch>
            <a:fillRect/>
          </a:stretch>
        </a:blipFill>
      </p:bgPr>
    </p:bg>
    <p:spTree>
      <p:nvGrpSpPr>
        <p:cNvPr id="44" name="Shape 4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lide - Blue">
  <p:cSld name="TITLE_1">
    <p:bg>
      <p:bgPr>
        <a:blipFill>
          <a:blip r:embed="rId2">
            <a:alphaModFix/>
          </a:blip>
          <a:stretch>
            <a:fillRect/>
          </a:stretch>
        </a:blipFill>
      </p:bgPr>
    </p:bg>
    <p:spTree>
      <p:nvGrpSpPr>
        <p:cNvPr id="45" name="Shape 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26.png"/><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599" cy="572699"/>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sz="2800">
                <a:solidFill>
                  <a:schemeClr val="dk1"/>
                </a:solidFill>
              </a:defRPr>
            </a:lvl2pPr>
            <a:lvl3pPr indent="0" lvl="2">
              <a:spcBef>
                <a:spcPts val="0"/>
              </a:spcBef>
              <a:spcAft>
                <a:spcPts val="0"/>
              </a:spcAft>
              <a:buClr>
                <a:schemeClr val="dk1"/>
              </a:buClr>
              <a:buSzPts val="1400"/>
              <a:buFont typeface="Arial"/>
              <a:buNone/>
              <a:defRPr sz="2800">
                <a:solidFill>
                  <a:schemeClr val="dk1"/>
                </a:solidFill>
              </a:defRPr>
            </a:lvl3pPr>
            <a:lvl4pPr indent="0" lvl="3">
              <a:spcBef>
                <a:spcPts val="0"/>
              </a:spcBef>
              <a:spcAft>
                <a:spcPts val="0"/>
              </a:spcAft>
              <a:buClr>
                <a:schemeClr val="dk1"/>
              </a:buClr>
              <a:buSzPts val="1400"/>
              <a:buFont typeface="Arial"/>
              <a:buNone/>
              <a:defRPr sz="2800">
                <a:solidFill>
                  <a:schemeClr val="dk1"/>
                </a:solidFill>
              </a:defRPr>
            </a:lvl4pPr>
            <a:lvl5pPr indent="0" lvl="4">
              <a:spcBef>
                <a:spcPts val="0"/>
              </a:spcBef>
              <a:spcAft>
                <a:spcPts val="0"/>
              </a:spcAft>
              <a:buClr>
                <a:schemeClr val="dk1"/>
              </a:buClr>
              <a:buSzPts val="1400"/>
              <a:buFont typeface="Arial"/>
              <a:buNone/>
              <a:defRPr sz="2800">
                <a:solidFill>
                  <a:schemeClr val="dk1"/>
                </a:solidFill>
              </a:defRPr>
            </a:lvl5pPr>
            <a:lvl6pPr indent="0" lvl="5">
              <a:spcBef>
                <a:spcPts val="0"/>
              </a:spcBef>
              <a:spcAft>
                <a:spcPts val="0"/>
              </a:spcAft>
              <a:buClr>
                <a:schemeClr val="dk1"/>
              </a:buClr>
              <a:buSzPts val="1400"/>
              <a:buFont typeface="Arial"/>
              <a:buNone/>
              <a:defRPr sz="2800">
                <a:solidFill>
                  <a:schemeClr val="dk1"/>
                </a:solidFill>
              </a:defRPr>
            </a:lvl6pPr>
            <a:lvl7pPr indent="0" lvl="6">
              <a:spcBef>
                <a:spcPts val="0"/>
              </a:spcBef>
              <a:spcAft>
                <a:spcPts val="0"/>
              </a:spcAft>
              <a:buClr>
                <a:schemeClr val="dk1"/>
              </a:buClr>
              <a:buSzPts val="1400"/>
              <a:buFont typeface="Arial"/>
              <a:buNone/>
              <a:defRPr sz="2800">
                <a:solidFill>
                  <a:schemeClr val="dk1"/>
                </a:solidFill>
              </a:defRPr>
            </a:lvl7pPr>
            <a:lvl8pPr indent="0" lvl="7">
              <a:spcBef>
                <a:spcPts val="0"/>
              </a:spcBef>
              <a:spcAft>
                <a:spcPts val="0"/>
              </a:spcAft>
              <a:buClr>
                <a:schemeClr val="dk1"/>
              </a:buClr>
              <a:buSzPts val="1400"/>
              <a:buFont typeface="Arial"/>
              <a:buNone/>
              <a:defRPr sz="2800">
                <a:solidFill>
                  <a:schemeClr val="dk1"/>
                </a:solidFill>
              </a:defRPr>
            </a:lvl8pPr>
            <a:lvl9pPr indent="0" lvl="8">
              <a:spcBef>
                <a:spcPts val="0"/>
              </a:spcBef>
              <a:spcAft>
                <a:spcPts val="0"/>
              </a:spcAft>
              <a:buClr>
                <a:schemeClr val="dk1"/>
              </a:buClr>
              <a:buSzPts val="1400"/>
              <a:buFont typeface="Arial"/>
              <a:buNone/>
              <a:defRPr sz="2800">
                <a:solidFill>
                  <a:schemeClr val="dk1"/>
                </a:solidFill>
              </a:defRPr>
            </a:lvl9pPr>
          </a:lstStyle>
          <a:p/>
        </p:txBody>
      </p:sp>
      <p:sp>
        <p:nvSpPr>
          <p:cNvPr id="7" name="Google Shape;7;p1"/>
          <p:cNvSpPr txBox="1"/>
          <p:nvPr>
            <p:ph idx="1" type="body"/>
          </p:nvPr>
        </p:nvSpPr>
        <p:spPr>
          <a:xfrm>
            <a:off x="311700" y="1152475"/>
            <a:ext cx="8520599" cy="3416400"/>
          </a:xfrm>
          <a:prstGeom prst="rect">
            <a:avLst/>
          </a:prstGeom>
          <a:noFill/>
          <a:ln>
            <a:noFill/>
          </a:ln>
        </p:spPr>
        <p:txBody>
          <a:bodyPr anchorCtr="0" anchor="t" bIns="91425" lIns="91425" spcFirstLastPara="1" rIns="91425" wrap="square" tIns="91425"/>
          <a:lstStyle>
            <a:lvl1pPr indent="-228600" lvl="0" marL="457200" marR="0" rtl="0" algn="l">
              <a:lnSpc>
                <a:spcPct val="115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556782" y="4648251"/>
            <a:ext cx="548699"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9" name="Google Shape;9;p1"/>
          <p:cNvSpPr txBox="1"/>
          <p:nvPr>
            <p:ph idx="11" type="ftr"/>
          </p:nvPr>
        </p:nvSpPr>
        <p:spPr>
          <a:xfrm>
            <a:off x="2387016" y="4703626"/>
            <a:ext cx="4369961" cy="274636"/>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1"/>
          <p:cNvSpPr/>
          <p:nvPr/>
        </p:nvSpPr>
        <p:spPr>
          <a:xfrm flipH="1" rot="10800000">
            <a:off x="0" y="4984398"/>
            <a:ext cx="9144000" cy="159102"/>
          </a:xfrm>
          <a:prstGeom prst="rect">
            <a:avLst/>
          </a:prstGeom>
          <a:solidFill>
            <a:srgbClr val="2525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40" name="Shape 40"/>
        <p:cNvGrpSpPr/>
        <p:nvPr/>
      </p:nvGrpSpPr>
      <p:grpSpPr>
        <a:xfrm>
          <a:off x="0" y="0"/>
          <a:ext cx="0" cy="0"/>
          <a:chOff x="0" y="0"/>
          <a:chExt cx="0" cy="0"/>
        </a:xfrm>
      </p:grpSpPr>
      <p:sp>
        <p:nvSpPr>
          <p:cNvPr id="41" name="Google Shape;4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2" name="Google Shape;42;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43" name="Google Shape;4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7" name="Shape 5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9" name="Google Shape;159;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60" name="Google Shape;16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1"/>
    <p:sldLayoutId id="2147483668" r:id="rId2"/>
    <p:sldLayoutId id="2147483669" r:id="rId3"/>
    <p:sldLayoutId id="2147483670"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6" name="Shape 166"/>
        <p:cNvGrpSpPr/>
        <p:nvPr/>
      </p:nvGrpSpPr>
      <p:grpSpPr>
        <a:xfrm>
          <a:off x="0" y="0"/>
          <a:ext cx="0" cy="0"/>
          <a:chOff x="0" y="0"/>
          <a:chExt cx="0" cy="0"/>
        </a:xfrm>
      </p:grpSpPr>
      <p:sp>
        <p:nvSpPr>
          <p:cNvPr id="167" name="Google Shape;167;p28"/>
          <p:cNvSpPr txBox="1"/>
          <p:nvPr>
            <p:ph type="title"/>
          </p:nvPr>
        </p:nvSpPr>
        <p:spPr>
          <a:xfrm>
            <a:off x="755650" y="719791"/>
            <a:ext cx="7632600" cy="416400"/>
          </a:xfrm>
          <a:prstGeom prst="rect">
            <a:avLst/>
          </a:prstGeom>
          <a:noFill/>
          <a:ln>
            <a:noFill/>
          </a:ln>
        </p:spPr>
        <p:txBody>
          <a:bodyPr anchorCtr="0" anchor="ctr" bIns="0" lIns="0" spcFirstLastPara="1" rIns="0" wrap="square" tIns="0"/>
          <a:lstStyle>
            <a:lvl1pPr lvl="0" marR="0" rtl="0" algn="l">
              <a:lnSpc>
                <a:spcPct val="90000"/>
              </a:lnSpc>
              <a:spcBef>
                <a:spcPts val="0"/>
              </a:spcBef>
              <a:spcAft>
                <a:spcPts val="0"/>
              </a:spcAft>
              <a:buClr>
                <a:srgbClr val="414042"/>
              </a:buClr>
              <a:buSzPts val="2800"/>
              <a:buFont typeface="Arial"/>
              <a:buNone/>
              <a:defRPr b="1" i="0" sz="2800" u="none" cap="none" strike="noStrike">
                <a:solidFill>
                  <a:srgbClr val="41404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8" name="Google Shape;168;p28"/>
          <p:cNvSpPr txBox="1"/>
          <p:nvPr>
            <p:ph idx="1" type="body"/>
          </p:nvPr>
        </p:nvSpPr>
        <p:spPr>
          <a:xfrm>
            <a:off x="755650" y="1203325"/>
            <a:ext cx="7632600" cy="3205200"/>
          </a:xfrm>
          <a:prstGeom prst="rect">
            <a:avLst/>
          </a:prstGeom>
          <a:noFill/>
          <a:ln>
            <a:noFill/>
          </a:ln>
        </p:spPr>
        <p:txBody>
          <a:bodyPr anchorCtr="0" anchor="ctr" bIns="0" lIns="0" spcFirstLastPara="1" rIns="0" wrap="square" tIns="0"/>
          <a:lstStyle>
            <a:lvl1pPr indent="-342900" lvl="0" marL="457200" marR="0" rtl="0" algn="l">
              <a:lnSpc>
                <a:spcPct val="90000"/>
              </a:lnSpc>
              <a:spcBef>
                <a:spcPts val="1000"/>
              </a:spcBef>
              <a:spcAft>
                <a:spcPts val="0"/>
              </a:spcAft>
              <a:buClr>
                <a:srgbClr val="414042"/>
              </a:buClr>
              <a:buSzPts val="1800"/>
              <a:buFont typeface="Arial"/>
              <a:buChar char="•"/>
              <a:defRPr b="0" i="0" sz="1800" u="none" cap="none" strike="noStrike">
                <a:solidFill>
                  <a:srgbClr val="414042"/>
                </a:solidFill>
                <a:latin typeface="Arial"/>
                <a:ea typeface="Arial"/>
                <a:cs typeface="Arial"/>
                <a:sym typeface="Arial"/>
              </a:defRPr>
            </a:lvl1pPr>
            <a:lvl2pPr indent="-342900" lvl="1" marL="914400" marR="0" rtl="0" algn="l">
              <a:lnSpc>
                <a:spcPct val="90000"/>
              </a:lnSpc>
              <a:spcBef>
                <a:spcPts val="500"/>
              </a:spcBef>
              <a:spcAft>
                <a:spcPts val="0"/>
              </a:spcAft>
              <a:buClr>
                <a:srgbClr val="414042"/>
              </a:buClr>
              <a:buSzPts val="1800"/>
              <a:buFont typeface="Arial"/>
              <a:buChar char="•"/>
              <a:defRPr b="0" i="0" sz="1800" u="none" cap="none" strike="noStrike">
                <a:solidFill>
                  <a:srgbClr val="414042"/>
                </a:solidFill>
                <a:latin typeface="Arial"/>
                <a:ea typeface="Arial"/>
                <a:cs typeface="Arial"/>
                <a:sym typeface="Arial"/>
              </a:defRPr>
            </a:lvl2pPr>
            <a:lvl3pPr indent="-342900" lvl="2" marL="1371600" marR="0" rtl="0" algn="l">
              <a:lnSpc>
                <a:spcPct val="90000"/>
              </a:lnSpc>
              <a:spcBef>
                <a:spcPts val="500"/>
              </a:spcBef>
              <a:spcAft>
                <a:spcPts val="0"/>
              </a:spcAft>
              <a:buClr>
                <a:srgbClr val="414042"/>
              </a:buClr>
              <a:buSzPts val="1800"/>
              <a:buFont typeface="Arial"/>
              <a:buChar char="•"/>
              <a:defRPr b="0" i="0" sz="1800" u="none" cap="none" strike="noStrike">
                <a:solidFill>
                  <a:srgbClr val="414042"/>
                </a:solidFill>
                <a:latin typeface="Arial"/>
                <a:ea typeface="Arial"/>
                <a:cs typeface="Arial"/>
                <a:sym typeface="Arial"/>
              </a:defRPr>
            </a:lvl3pPr>
            <a:lvl4pPr indent="-342900" lvl="3" marL="1828800" marR="0" rtl="0" algn="l">
              <a:lnSpc>
                <a:spcPct val="90000"/>
              </a:lnSpc>
              <a:spcBef>
                <a:spcPts val="500"/>
              </a:spcBef>
              <a:spcAft>
                <a:spcPts val="0"/>
              </a:spcAft>
              <a:buClr>
                <a:srgbClr val="414042"/>
              </a:buClr>
              <a:buSzPts val="1800"/>
              <a:buFont typeface="Arial"/>
              <a:buChar char="•"/>
              <a:defRPr b="0" i="0" sz="1800" u="none" cap="none" strike="noStrike">
                <a:solidFill>
                  <a:srgbClr val="414042"/>
                </a:solidFill>
                <a:latin typeface="Arial"/>
                <a:ea typeface="Arial"/>
                <a:cs typeface="Arial"/>
                <a:sym typeface="Arial"/>
              </a:defRPr>
            </a:lvl4pPr>
            <a:lvl5pPr indent="-342900" lvl="4" marL="2286000" marR="0" rtl="0" algn="l">
              <a:lnSpc>
                <a:spcPct val="90000"/>
              </a:lnSpc>
              <a:spcBef>
                <a:spcPts val="500"/>
              </a:spcBef>
              <a:spcAft>
                <a:spcPts val="0"/>
              </a:spcAft>
              <a:buClr>
                <a:srgbClr val="414042"/>
              </a:buClr>
              <a:buSzPts val="1800"/>
              <a:buFont typeface="Arial"/>
              <a:buChar char="•"/>
              <a:defRPr b="0" i="0" sz="1800" u="none" cap="none" strike="noStrike">
                <a:solidFill>
                  <a:srgbClr val="414042"/>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p28"/>
          <p:cNvSpPr txBox="1"/>
          <p:nvPr>
            <p:ph idx="10" type="dt"/>
          </p:nvPr>
        </p:nvSpPr>
        <p:spPr>
          <a:xfrm>
            <a:off x="2301785" y="4423895"/>
            <a:ext cx="1095600" cy="274500"/>
          </a:xfrm>
          <a:prstGeom prst="rect">
            <a:avLst/>
          </a:prstGeom>
          <a:noFill/>
          <a:ln>
            <a:noFill/>
          </a:ln>
        </p:spPr>
        <p:txBody>
          <a:bodyPr anchorCtr="0" anchor="ctr" bIns="0" lIns="0" spcFirstLastPara="1" rIns="0" wrap="square" tIns="0"/>
          <a:lstStyle>
            <a:lvl1pPr lvl="0" marR="0" rtl="0" algn="l">
              <a:lnSpc>
                <a:spcPct val="100000"/>
              </a:lnSpc>
              <a:spcBef>
                <a:spcPts val="0"/>
              </a:spcBef>
              <a:spcAft>
                <a:spcPts val="0"/>
              </a:spcAft>
              <a:buSzPts val="1400"/>
              <a:buNone/>
              <a:defRPr b="0" i="0" sz="1100" u="none" cap="none" strike="noStrike">
                <a:solidFill>
                  <a:srgbClr val="BFBFBF"/>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0" name="Google Shape;170;p28"/>
          <p:cNvSpPr txBox="1"/>
          <p:nvPr>
            <p:ph idx="11" type="ftr"/>
          </p:nvPr>
        </p:nvSpPr>
        <p:spPr>
          <a:xfrm>
            <a:off x="3614873" y="4423895"/>
            <a:ext cx="4274400" cy="274500"/>
          </a:xfrm>
          <a:prstGeom prst="rect">
            <a:avLst/>
          </a:prstGeom>
          <a:noFill/>
          <a:ln>
            <a:noFill/>
          </a:ln>
        </p:spPr>
        <p:txBody>
          <a:bodyPr anchorCtr="0" anchor="ctr" bIns="0" lIns="0" spcFirstLastPara="1" rIns="0" wrap="square" tIns="0"/>
          <a:lstStyle>
            <a:lvl1pPr lvl="0" marR="0" rtl="0" algn="ctr">
              <a:lnSpc>
                <a:spcPct val="100000"/>
              </a:lnSpc>
              <a:spcBef>
                <a:spcPts val="0"/>
              </a:spcBef>
              <a:spcAft>
                <a:spcPts val="0"/>
              </a:spcAft>
              <a:buSzPts val="1400"/>
              <a:buNone/>
              <a:defRPr b="0" i="0" sz="1100" u="none" cap="none" strike="noStrike">
                <a:solidFill>
                  <a:srgbClr val="BFBFBF"/>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1" name="Google Shape;171;p28"/>
          <p:cNvSpPr txBox="1"/>
          <p:nvPr>
            <p:ph idx="12" type="sldNum"/>
          </p:nvPr>
        </p:nvSpPr>
        <p:spPr>
          <a:xfrm>
            <a:off x="8088021" y="4423895"/>
            <a:ext cx="625500" cy="2745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None/>
              <a:defRPr b="0" i="0" sz="1100" u="none" cap="none" strike="noStrike">
                <a:solidFill>
                  <a:srgbClr val="BFBFBF"/>
                </a:solidFill>
                <a:latin typeface="Arial"/>
                <a:ea typeface="Arial"/>
                <a:cs typeface="Arial"/>
                <a:sym typeface="Arial"/>
              </a:defRPr>
            </a:lvl1pPr>
            <a:lvl2pPr indent="0" lvl="1" marL="0" marR="0" rtl="0" algn="r">
              <a:lnSpc>
                <a:spcPct val="100000"/>
              </a:lnSpc>
              <a:spcBef>
                <a:spcPts val="0"/>
              </a:spcBef>
              <a:spcAft>
                <a:spcPts val="0"/>
              </a:spcAft>
              <a:buNone/>
              <a:defRPr b="0" i="0" sz="1100" u="none" cap="none" strike="noStrike">
                <a:solidFill>
                  <a:srgbClr val="BFBFBF"/>
                </a:solidFill>
                <a:latin typeface="Arial"/>
                <a:ea typeface="Arial"/>
                <a:cs typeface="Arial"/>
                <a:sym typeface="Arial"/>
              </a:defRPr>
            </a:lvl2pPr>
            <a:lvl3pPr indent="0" lvl="2" marL="0" marR="0" rtl="0" algn="r">
              <a:lnSpc>
                <a:spcPct val="100000"/>
              </a:lnSpc>
              <a:spcBef>
                <a:spcPts val="0"/>
              </a:spcBef>
              <a:spcAft>
                <a:spcPts val="0"/>
              </a:spcAft>
              <a:buNone/>
              <a:defRPr b="0" i="0" sz="1100" u="none" cap="none" strike="noStrike">
                <a:solidFill>
                  <a:srgbClr val="BFBFBF"/>
                </a:solidFill>
                <a:latin typeface="Arial"/>
                <a:ea typeface="Arial"/>
                <a:cs typeface="Arial"/>
                <a:sym typeface="Arial"/>
              </a:defRPr>
            </a:lvl3pPr>
            <a:lvl4pPr indent="0" lvl="3" marL="0" marR="0" rtl="0" algn="r">
              <a:lnSpc>
                <a:spcPct val="100000"/>
              </a:lnSpc>
              <a:spcBef>
                <a:spcPts val="0"/>
              </a:spcBef>
              <a:spcAft>
                <a:spcPts val="0"/>
              </a:spcAft>
              <a:buNone/>
              <a:defRPr b="0" i="0" sz="1100" u="none" cap="none" strike="noStrike">
                <a:solidFill>
                  <a:srgbClr val="BFBFBF"/>
                </a:solidFill>
                <a:latin typeface="Arial"/>
                <a:ea typeface="Arial"/>
                <a:cs typeface="Arial"/>
                <a:sym typeface="Arial"/>
              </a:defRPr>
            </a:lvl4pPr>
            <a:lvl5pPr indent="0" lvl="4" marL="0" marR="0" rtl="0" algn="r">
              <a:lnSpc>
                <a:spcPct val="100000"/>
              </a:lnSpc>
              <a:spcBef>
                <a:spcPts val="0"/>
              </a:spcBef>
              <a:spcAft>
                <a:spcPts val="0"/>
              </a:spcAft>
              <a:buNone/>
              <a:defRPr b="0" i="0" sz="1100" u="none" cap="none" strike="noStrike">
                <a:solidFill>
                  <a:srgbClr val="BFBFBF"/>
                </a:solidFill>
                <a:latin typeface="Arial"/>
                <a:ea typeface="Arial"/>
                <a:cs typeface="Arial"/>
                <a:sym typeface="Arial"/>
              </a:defRPr>
            </a:lvl5pPr>
            <a:lvl6pPr indent="0" lvl="5" marL="0" marR="0" rtl="0" algn="r">
              <a:lnSpc>
                <a:spcPct val="100000"/>
              </a:lnSpc>
              <a:spcBef>
                <a:spcPts val="0"/>
              </a:spcBef>
              <a:spcAft>
                <a:spcPts val="0"/>
              </a:spcAft>
              <a:buNone/>
              <a:defRPr b="0" i="0" sz="1100" u="none" cap="none" strike="noStrike">
                <a:solidFill>
                  <a:srgbClr val="BFBFBF"/>
                </a:solidFill>
                <a:latin typeface="Arial"/>
                <a:ea typeface="Arial"/>
                <a:cs typeface="Arial"/>
                <a:sym typeface="Arial"/>
              </a:defRPr>
            </a:lvl6pPr>
            <a:lvl7pPr indent="0" lvl="6" marL="0" marR="0" rtl="0" algn="r">
              <a:lnSpc>
                <a:spcPct val="100000"/>
              </a:lnSpc>
              <a:spcBef>
                <a:spcPts val="0"/>
              </a:spcBef>
              <a:spcAft>
                <a:spcPts val="0"/>
              </a:spcAft>
              <a:buNone/>
              <a:defRPr b="0" i="0" sz="1100" u="none" cap="none" strike="noStrike">
                <a:solidFill>
                  <a:srgbClr val="BFBFBF"/>
                </a:solidFill>
                <a:latin typeface="Arial"/>
                <a:ea typeface="Arial"/>
                <a:cs typeface="Arial"/>
                <a:sym typeface="Arial"/>
              </a:defRPr>
            </a:lvl7pPr>
            <a:lvl8pPr indent="0" lvl="7" marL="0" marR="0" rtl="0" algn="r">
              <a:lnSpc>
                <a:spcPct val="100000"/>
              </a:lnSpc>
              <a:spcBef>
                <a:spcPts val="0"/>
              </a:spcBef>
              <a:spcAft>
                <a:spcPts val="0"/>
              </a:spcAft>
              <a:buNone/>
              <a:defRPr b="0" i="0" sz="1100" u="none" cap="none" strike="noStrike">
                <a:solidFill>
                  <a:srgbClr val="BFBFBF"/>
                </a:solidFill>
                <a:latin typeface="Arial"/>
                <a:ea typeface="Arial"/>
                <a:cs typeface="Arial"/>
                <a:sym typeface="Arial"/>
              </a:defRPr>
            </a:lvl8pPr>
            <a:lvl9pPr indent="0" lvl="8" marL="0" marR="0" rtl="0" algn="r">
              <a:lnSpc>
                <a:spcPct val="100000"/>
              </a:lnSpc>
              <a:spcBef>
                <a:spcPts val="0"/>
              </a:spcBef>
              <a:spcAft>
                <a:spcPts val="0"/>
              </a:spcAft>
              <a:buNone/>
              <a:defRPr b="0" i="0" sz="1100" u="none" cap="none" strike="noStrike">
                <a:solidFill>
                  <a:srgbClr val="BFBFB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72" name="Google Shape;172;p28"/>
          <p:cNvPicPr preferRelativeResize="0"/>
          <p:nvPr/>
        </p:nvPicPr>
        <p:blipFill rotWithShape="1">
          <a:blip r:embed="rId1">
            <a:alphaModFix/>
          </a:blip>
          <a:srcRect b="0" l="23477" r="0" t="-7250"/>
          <a:stretch/>
        </p:blipFill>
        <p:spPr>
          <a:xfrm>
            <a:off x="2146852" y="4500760"/>
            <a:ext cx="6997147" cy="372865"/>
          </a:xfrm>
          <a:prstGeom prst="rect">
            <a:avLst/>
          </a:prstGeom>
          <a:noFill/>
          <a:ln>
            <a:noFill/>
          </a:ln>
        </p:spPr>
      </p:pic>
      <p:pic>
        <p:nvPicPr>
          <p:cNvPr id="173" name="Google Shape;173;p28"/>
          <p:cNvPicPr preferRelativeResize="0"/>
          <p:nvPr/>
        </p:nvPicPr>
        <p:blipFill rotWithShape="1">
          <a:blip r:embed="rId2">
            <a:alphaModFix/>
          </a:blip>
          <a:srcRect b="0" l="0" r="0" t="0"/>
          <a:stretch/>
        </p:blipFill>
        <p:spPr>
          <a:xfrm>
            <a:off x="350007" y="4500760"/>
            <a:ext cx="1647758" cy="3737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1" r:id="rId3"/>
    <p:sldLayoutId id="2147483672" r:id="rId4"/>
    <p:sldLayoutId id="2147483673" r:id="rId5"/>
    <p:sldLayoutId id="2147483674"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777">
          <p15:clr>
            <a:srgbClr val="F26B43"/>
          </p15:clr>
        </p15:guide>
        <p15:guide id="2" pos="476">
          <p15:clr>
            <a:srgbClr val="F26B43"/>
          </p15:clr>
        </p15:guide>
        <p15:guide id="3" orient="horz" pos="486">
          <p15:clr>
            <a:srgbClr val="F26B43"/>
          </p15:clr>
        </p15:guide>
        <p15:guide id="4" pos="5284">
          <p15:clr>
            <a:srgbClr val="F26B43"/>
          </p15:clr>
        </p15:guide>
        <p15:guide id="5" orient="horz" pos="75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53.png"/><Relationship Id="rId7" Type="http://schemas.openxmlformats.org/officeDocument/2006/relationships/hyperlink" Target="https://creativecommons.org/licenses/by-nc-sa/4.0/" TargetMode="External"/><Relationship Id="rId8" Type="http://schemas.openxmlformats.org/officeDocument/2006/relationships/hyperlink" Target="https://www.slideshare.net/aniltj/blockchain-security-and-privac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hyperlink" Target="http://people.csail.mit.edu/silvio/Selected%20Scientific%20Papers/Proof%20Systems/The_Knowledge_Complexity_Of_Interactive_Proof_Systems.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7.png"/><Relationship Id="rId4" Type="http://schemas.openxmlformats.org/officeDocument/2006/relationships/image" Target="../media/image71.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56.png"/><Relationship Id="rId4" Type="http://schemas.openxmlformats.org/officeDocument/2006/relationships/image" Target="../media/image44.png"/><Relationship Id="rId5"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65.png"/><Relationship Id="rId7"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3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51.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7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76.png"/><Relationship Id="rId6" Type="http://schemas.openxmlformats.org/officeDocument/2006/relationships/image" Target="../media/image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73.jp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hyperlink" Target="https://jira.hyperledger.org" TargetMode="External"/><Relationship Id="rId13" Type="http://schemas.openxmlformats.org/officeDocument/2006/relationships/image" Target="../media/image66.png"/><Relationship Id="rId12" Type="http://schemas.openxmlformats.org/officeDocument/2006/relationships/hyperlink" Target="https://chat.hyperledger.org" TargetMode="External"/><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90.png"/><Relationship Id="rId4" Type="http://schemas.openxmlformats.org/officeDocument/2006/relationships/hyperlink" Target="https://wiki.hyperledger.org/community/hyperledger-project-code-of-conduct" TargetMode="External"/><Relationship Id="rId9" Type="http://schemas.openxmlformats.org/officeDocument/2006/relationships/hyperlink" Target="https://wiki.hyperledger.org/community/hyperledger-project-code-of-conduct" TargetMode="External"/><Relationship Id="rId15" Type="http://schemas.openxmlformats.org/officeDocument/2006/relationships/image" Target="../media/image80.png"/><Relationship Id="rId14" Type="http://schemas.openxmlformats.org/officeDocument/2006/relationships/hyperlink" Target="https://wiki.hyperledger.org" TargetMode="External"/><Relationship Id="rId17" Type="http://schemas.openxmlformats.org/officeDocument/2006/relationships/image" Target="../media/image69.png"/><Relationship Id="rId16" Type="http://schemas.openxmlformats.org/officeDocument/2006/relationships/hyperlink" Target="https://github.com/hyperledger" TargetMode="External"/><Relationship Id="rId5" Type="http://schemas.openxmlformats.org/officeDocument/2006/relationships/hyperlink" Target="https://lists.hyperledger.org" TargetMode="External"/><Relationship Id="rId6" Type="http://schemas.openxmlformats.org/officeDocument/2006/relationships/image" Target="../media/image67.png"/><Relationship Id="rId7" Type="http://schemas.openxmlformats.org/officeDocument/2006/relationships/hyperlink" Target="https://identity.linuxfoundation.org" TargetMode="External"/><Relationship Id="rId8"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82.png"/><Relationship Id="rId9" Type="http://schemas.openxmlformats.org/officeDocument/2006/relationships/image" Target="../media/image77.png"/><Relationship Id="rId5" Type="http://schemas.openxmlformats.org/officeDocument/2006/relationships/image" Target="../media/image83.png"/><Relationship Id="rId6" Type="http://schemas.openxmlformats.org/officeDocument/2006/relationships/image" Target="../media/image85.png"/><Relationship Id="rId7" Type="http://schemas.openxmlformats.org/officeDocument/2006/relationships/image" Target="../media/image87.png"/><Relationship Id="rId8"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hyperlink" Target="https://wiki.hyperledger.org/projects/indy" TargetMode="External"/><Relationship Id="rId4" Type="http://schemas.openxmlformats.org/officeDocument/2006/relationships/image" Target="../media/image73.jpg"/><Relationship Id="rId5"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hyperlink" Target="https://zoom.us/j/hyperledger-community" TargetMode="External"/><Relationship Id="rId4" Type="http://schemas.openxmlformats.org/officeDocument/2006/relationships/image" Target="../media/image73.jpg"/><Relationship Id="rId5" Type="http://schemas.openxmlformats.org/officeDocument/2006/relationships/image" Target="../media/image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hyperlink" Target="https://zoom.us/j/856588081" TargetMode="External"/><Relationship Id="rId4" Type="http://schemas.openxmlformats.org/officeDocument/2006/relationships/image" Target="../media/image73.jpg"/><Relationship Id="rId5"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hyperlink" Target="https://github.com/hyperledger/indy-hipe" TargetMode="External"/><Relationship Id="rId4" Type="http://schemas.openxmlformats.org/officeDocument/2006/relationships/image" Target="../media/image73.jpg"/><Relationship Id="rId5"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hyperlink" Target="https://chat.hyperledger.org/channel/indy" TargetMode="External"/><Relationship Id="rId4" Type="http://schemas.openxmlformats.org/officeDocument/2006/relationships/hyperlink" Target="https://lists.hyperledger.org/g/indy" TargetMode="External"/><Relationship Id="rId5" Type="http://schemas.openxmlformats.org/officeDocument/2006/relationships/image" Target="../media/image73.jpg"/><Relationship Id="rId6"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76.png"/><Relationship Id="rId6"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hyperlink" Target="http://www.youtube.com/watch?v=cz-6BldajiA" TargetMode="External"/><Relationship Id="rId4" Type="http://schemas.openxmlformats.org/officeDocument/2006/relationships/image" Target="../media/image9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hyperlink" Target="https://github.com/IBM-Blockchain-Identity/indy-ssivc-tutoria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image" Target="../media/image97.png"/><Relationship Id="rId4" Type="http://schemas.openxmlformats.org/officeDocument/2006/relationships/hyperlink" Target="http://twitter.com/tracykuhrt" TargetMode="External"/><Relationship Id="rId5" Type="http://schemas.openxmlformats.org/officeDocument/2006/relationships/hyperlink" Target="https://chat.hyperledger.org/direct/tkuhr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hyperlink" Target="https://github.com/swcurran/education/tree/add-indy/LFS171x/indy-material/nodej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hyperlink" Target="https://github.com/kdenhartog/Indy-dev"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48.jpg"/><Relationship Id="rId5" Type="http://schemas.openxmlformats.org/officeDocument/2006/relationships/image" Target="../media/image43.jpg"/><Relationship Id="rId6" Type="http://schemas.openxmlformats.org/officeDocument/2006/relationships/image" Target="../media/image40.png"/><Relationship Id="rId7" Type="http://schemas.openxmlformats.org/officeDocument/2006/relationships/hyperlink" Target="https://creativecommons.org/licenses/by-sa/4.0/" TargetMode="External"/><Relationship Id="rId8" Type="http://schemas.openxmlformats.org/officeDocument/2006/relationships/hyperlink" Target="https://docs.google.com/presentation/d/18Yo8GgvU95ZJ3S_cvTa7-mhKfSObiDbiHiEtfqvHpG4/edit"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9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61.jpg"/><Relationship Id="rId4" Type="http://schemas.openxmlformats.org/officeDocument/2006/relationships/image" Target="../media/image39.png"/><Relationship Id="rId5" Type="http://schemas.openxmlformats.org/officeDocument/2006/relationships/image" Target="../media/image54.jpg"/><Relationship Id="rId6" Type="http://schemas.openxmlformats.org/officeDocument/2006/relationships/image" Target="../media/image34.png"/><Relationship Id="rId7" Type="http://schemas.openxmlformats.org/officeDocument/2006/relationships/hyperlink" Target="https://creativecommons.org/licenses/by-sa/4.0/" TargetMode="External"/><Relationship Id="rId8" Type="http://schemas.openxmlformats.org/officeDocument/2006/relationships/hyperlink" Target="https://docs.google.com/presentation/d/18Yo8GgvU95ZJ3S_cvTa7-mhKfSObiDbiHiEtfqvHpG4/edi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creativecommons.org/licenses/by-sa/4.0/" TargetMode="External"/><Relationship Id="rId4" Type="http://schemas.openxmlformats.org/officeDocument/2006/relationships/hyperlink" Target="https://docs.google.com/presentation/d/18Yo8GgvU95ZJ3S_cvTa7-mhKfSObiDbiHiEtfqvHpG4/ed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3"/>
          <p:cNvSpPr txBox="1"/>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latin typeface="Proxima Nova"/>
                <a:ea typeface="Proxima Nova"/>
                <a:cs typeface="Proxima Nova"/>
                <a:sym typeface="Proxima Nova"/>
              </a:rPr>
              <a:t>Hyperledger </a:t>
            </a:r>
            <a:endParaRPr b="1" sz="4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US" sz="4800">
                <a:solidFill>
                  <a:schemeClr val="lt1"/>
                </a:solidFill>
                <a:latin typeface="Proxima Nova"/>
                <a:ea typeface="Proxima Nova"/>
                <a:cs typeface="Proxima Nova"/>
                <a:sym typeface="Proxima Nova"/>
              </a:rPr>
              <a:t>Indy Agents</a:t>
            </a:r>
            <a:endParaRPr b="1" sz="48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b="1" sz="4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US" sz="2800">
                <a:solidFill>
                  <a:schemeClr val="lt1"/>
                </a:solidFill>
                <a:latin typeface="Proxima Nova"/>
                <a:ea typeface="Proxima Nova"/>
                <a:cs typeface="Proxima Nova"/>
                <a:sym typeface="Proxima Nova"/>
              </a:rPr>
              <a:t>Kyle Den Hartog, Evernym</a:t>
            </a:r>
            <a:endParaRPr sz="2800">
              <a:solidFill>
                <a:schemeClr val="lt1"/>
              </a:solidFill>
              <a:latin typeface="Proxima Nova"/>
              <a:ea typeface="Proxima Nova"/>
              <a:cs typeface="Proxima Nova"/>
              <a:sym typeface="Proxima Nova"/>
            </a:endParaRPr>
          </a:p>
          <a:p>
            <a:pPr indent="457200" lvl="0" marL="1371600" rtl="0" algn="l">
              <a:spcBef>
                <a:spcPts val="0"/>
              </a:spcBef>
              <a:spcAft>
                <a:spcPts val="0"/>
              </a:spcAft>
              <a:buNone/>
            </a:pPr>
            <a:r>
              <a:rPr lang="en-US" sz="2800">
                <a:solidFill>
                  <a:schemeClr val="lt1"/>
                </a:solidFill>
                <a:latin typeface="Proxima Nova"/>
                <a:ea typeface="Proxima Nova"/>
                <a:cs typeface="Proxima Nova"/>
                <a:sym typeface="Proxima Nova"/>
              </a:rPr>
              <a:t>   Hyperledger Indy Ambassador</a:t>
            </a:r>
            <a:endParaRPr sz="2800">
              <a:solidFill>
                <a:schemeClr val="lt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2"/>
          <p:cNvSpPr txBox="1"/>
          <p:nvPr/>
        </p:nvSpPr>
        <p:spPr>
          <a:xfrm>
            <a:off x="707150" y="577100"/>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URN Syntax (RFC 2141)</a:t>
            </a:r>
            <a:endParaRPr b="1" sz="2800">
              <a:solidFill>
                <a:srgbClr val="414042"/>
              </a:solidFill>
              <a:latin typeface="Proxima Nova"/>
              <a:ea typeface="Proxima Nova"/>
              <a:cs typeface="Proxima Nova"/>
              <a:sym typeface="Proxima Nova"/>
            </a:endParaRPr>
          </a:p>
        </p:txBody>
      </p:sp>
      <p:sp>
        <p:nvSpPr>
          <p:cNvPr id="298" name="Google Shape;298;p42"/>
          <p:cNvSpPr/>
          <p:nvPr/>
        </p:nvSpPr>
        <p:spPr>
          <a:xfrm>
            <a:off x="6050725" y="4472230"/>
            <a:ext cx="457200" cy="15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42"/>
          <p:cNvSpPr txBox="1"/>
          <p:nvPr/>
        </p:nvSpPr>
        <p:spPr>
          <a:xfrm>
            <a:off x="1117275" y="1519900"/>
            <a:ext cx="6794100" cy="7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9900FF"/>
                </a:solidFill>
                <a:latin typeface="Roboto Mono"/>
                <a:ea typeface="Roboto Mono"/>
                <a:cs typeface="Roboto Mono"/>
                <a:sym typeface="Roboto Mono"/>
              </a:rPr>
              <a:t>urn</a:t>
            </a:r>
            <a:r>
              <a:rPr b="1" lang="en-US" sz="2400">
                <a:latin typeface="Roboto Mono"/>
                <a:ea typeface="Roboto Mono"/>
                <a:cs typeface="Roboto Mono"/>
                <a:sym typeface="Roboto Mono"/>
              </a:rPr>
              <a:t>:</a:t>
            </a:r>
            <a:r>
              <a:rPr b="1" lang="en-US" sz="2400">
                <a:solidFill>
                  <a:srgbClr val="9900FF"/>
                </a:solidFill>
                <a:latin typeface="Roboto Mono"/>
                <a:ea typeface="Roboto Mono"/>
                <a:cs typeface="Roboto Mono"/>
                <a:sym typeface="Roboto Mono"/>
              </a:rPr>
              <a:t>uuid</a:t>
            </a:r>
            <a:r>
              <a:rPr b="1" lang="en-US" sz="2400">
                <a:latin typeface="Roboto Mono"/>
                <a:ea typeface="Roboto Mono"/>
                <a:cs typeface="Roboto Mono"/>
                <a:sym typeface="Roboto Mono"/>
              </a:rPr>
              <a:t>:</a:t>
            </a:r>
            <a:r>
              <a:rPr b="1" lang="en-US" sz="2400">
                <a:solidFill>
                  <a:srgbClr val="9900FF"/>
                </a:solidFill>
                <a:latin typeface="Roboto Mono"/>
                <a:ea typeface="Roboto Mono"/>
                <a:cs typeface="Roboto Mono"/>
                <a:sym typeface="Roboto Mono"/>
              </a:rPr>
              <a:t>ae84-d5c2-9fb785ea-72cd34</a:t>
            </a:r>
            <a:endParaRPr b="1" sz="2400">
              <a:solidFill>
                <a:srgbClr val="9900FF"/>
              </a:solidFill>
              <a:latin typeface="Roboto Mono"/>
              <a:ea typeface="Roboto Mono"/>
              <a:cs typeface="Roboto Mono"/>
              <a:sym typeface="Roboto Mono"/>
            </a:endParaRPr>
          </a:p>
        </p:txBody>
      </p:sp>
      <p:sp>
        <p:nvSpPr>
          <p:cNvPr id="300" name="Google Shape;300;p42"/>
          <p:cNvSpPr txBox="1"/>
          <p:nvPr/>
        </p:nvSpPr>
        <p:spPr>
          <a:xfrm>
            <a:off x="947377" y="3246850"/>
            <a:ext cx="10590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Scheme</a:t>
            </a:r>
            <a:endParaRPr sz="1800">
              <a:latin typeface="Proxima Nova"/>
              <a:ea typeface="Proxima Nova"/>
              <a:cs typeface="Proxima Nova"/>
              <a:sym typeface="Proxima Nova"/>
            </a:endParaRPr>
          </a:p>
        </p:txBody>
      </p:sp>
      <p:sp>
        <p:nvSpPr>
          <p:cNvPr id="301" name="Google Shape;301;p42"/>
          <p:cNvSpPr txBox="1"/>
          <p:nvPr/>
        </p:nvSpPr>
        <p:spPr>
          <a:xfrm>
            <a:off x="1613525" y="2789250"/>
            <a:ext cx="13788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Namespace </a:t>
            </a:r>
            <a:endParaRPr sz="1800">
              <a:latin typeface="Proxima Nova"/>
              <a:ea typeface="Proxima Nova"/>
              <a:cs typeface="Proxima Nova"/>
              <a:sym typeface="Proxima Nova"/>
            </a:endParaRPr>
          </a:p>
        </p:txBody>
      </p:sp>
      <p:sp>
        <p:nvSpPr>
          <p:cNvPr id="302" name="Google Shape;302;p42"/>
          <p:cNvSpPr txBox="1"/>
          <p:nvPr/>
        </p:nvSpPr>
        <p:spPr>
          <a:xfrm>
            <a:off x="3527975" y="2354250"/>
            <a:ext cx="32382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Namespace-specific Identifier</a:t>
            </a:r>
            <a:endParaRPr sz="1800">
              <a:latin typeface="Proxima Nova"/>
              <a:ea typeface="Proxima Nova"/>
              <a:cs typeface="Proxima Nova"/>
              <a:sym typeface="Proxima Nova"/>
            </a:endParaRPr>
          </a:p>
        </p:txBody>
      </p:sp>
      <p:sp>
        <p:nvSpPr>
          <p:cNvPr id="303" name="Google Shape;303;p42"/>
          <p:cNvSpPr/>
          <p:nvPr/>
        </p:nvSpPr>
        <p:spPr>
          <a:xfrm rot="-5400000">
            <a:off x="5002625" y="-130725"/>
            <a:ext cx="288900" cy="45222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2"/>
          <p:cNvSpPr/>
          <p:nvPr/>
        </p:nvSpPr>
        <p:spPr>
          <a:xfrm rot="-5400000">
            <a:off x="1332425" y="1865775"/>
            <a:ext cx="288900" cy="5292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2"/>
          <p:cNvSpPr/>
          <p:nvPr/>
        </p:nvSpPr>
        <p:spPr>
          <a:xfrm rot="-5400000">
            <a:off x="2158475" y="1775925"/>
            <a:ext cx="288900" cy="7089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42"/>
          <p:cNvCxnSpPr>
            <a:stCxn id="305" idx="1"/>
            <a:endCxn id="301" idx="0"/>
          </p:cNvCxnSpPr>
          <p:nvPr/>
        </p:nvCxnSpPr>
        <p:spPr>
          <a:xfrm>
            <a:off x="2302925" y="2274825"/>
            <a:ext cx="0" cy="514500"/>
          </a:xfrm>
          <a:prstGeom prst="straightConnector1">
            <a:avLst/>
          </a:prstGeom>
          <a:noFill/>
          <a:ln cap="flat" cmpd="sng" w="9525">
            <a:solidFill>
              <a:schemeClr val="dk2"/>
            </a:solidFill>
            <a:prstDash val="solid"/>
            <a:round/>
            <a:headEnd len="med" w="med" type="none"/>
            <a:tailEnd len="med" w="med" type="none"/>
          </a:ln>
        </p:spPr>
      </p:cxnSp>
      <p:cxnSp>
        <p:nvCxnSpPr>
          <p:cNvPr id="307" name="Google Shape;307;p42"/>
          <p:cNvCxnSpPr>
            <a:stCxn id="304" idx="1"/>
            <a:endCxn id="300" idx="0"/>
          </p:cNvCxnSpPr>
          <p:nvPr/>
        </p:nvCxnSpPr>
        <p:spPr>
          <a:xfrm>
            <a:off x="1476875" y="2274825"/>
            <a:ext cx="0" cy="972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3"/>
          <p:cNvSpPr txBox="1"/>
          <p:nvPr/>
        </p:nvSpPr>
        <p:spPr>
          <a:xfrm>
            <a:off x="707150" y="577100"/>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DID</a:t>
            </a:r>
            <a:r>
              <a:rPr b="1" lang="en-US" sz="2800">
                <a:solidFill>
                  <a:srgbClr val="414042"/>
                </a:solidFill>
                <a:latin typeface="Proxima Nova"/>
                <a:ea typeface="Proxima Nova"/>
                <a:cs typeface="Proxima Nova"/>
                <a:sym typeface="Proxima Nova"/>
              </a:rPr>
              <a:t> Syntax</a:t>
            </a:r>
            <a:endParaRPr b="1" sz="2800">
              <a:solidFill>
                <a:srgbClr val="414042"/>
              </a:solidFill>
              <a:latin typeface="Proxima Nova"/>
              <a:ea typeface="Proxima Nova"/>
              <a:cs typeface="Proxima Nova"/>
              <a:sym typeface="Proxima Nova"/>
            </a:endParaRPr>
          </a:p>
        </p:txBody>
      </p:sp>
      <p:sp>
        <p:nvSpPr>
          <p:cNvPr id="313" name="Google Shape;313;p43"/>
          <p:cNvSpPr/>
          <p:nvPr/>
        </p:nvSpPr>
        <p:spPr>
          <a:xfrm>
            <a:off x="6050725" y="4472230"/>
            <a:ext cx="457200" cy="15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43"/>
          <p:cNvSpPr txBox="1"/>
          <p:nvPr/>
        </p:nvSpPr>
        <p:spPr>
          <a:xfrm>
            <a:off x="1117275" y="1519900"/>
            <a:ext cx="6794100" cy="7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9900FF"/>
                </a:solidFill>
                <a:latin typeface="Roboto Mono"/>
                <a:ea typeface="Roboto Mono"/>
                <a:cs typeface="Roboto Mono"/>
                <a:sym typeface="Roboto Mono"/>
              </a:rPr>
              <a:t>did</a:t>
            </a:r>
            <a:r>
              <a:rPr b="1" lang="en-US" sz="2400">
                <a:latin typeface="Roboto Mono"/>
                <a:ea typeface="Roboto Mono"/>
                <a:cs typeface="Roboto Mono"/>
                <a:sym typeface="Roboto Mono"/>
              </a:rPr>
              <a:t>:</a:t>
            </a:r>
            <a:r>
              <a:rPr b="1" lang="en-US" sz="2400">
                <a:solidFill>
                  <a:srgbClr val="9900FF"/>
                </a:solidFill>
                <a:latin typeface="Roboto Mono"/>
                <a:ea typeface="Roboto Mono"/>
                <a:cs typeface="Roboto Mono"/>
                <a:sym typeface="Roboto Mono"/>
              </a:rPr>
              <a:t>sov</a:t>
            </a:r>
            <a:r>
              <a:rPr b="1" lang="en-US" sz="2400">
                <a:latin typeface="Roboto Mono"/>
                <a:ea typeface="Roboto Mono"/>
                <a:cs typeface="Roboto Mono"/>
                <a:sym typeface="Roboto Mono"/>
              </a:rPr>
              <a:t>:</a:t>
            </a:r>
            <a:r>
              <a:rPr b="1" lang="en-US" sz="2400">
                <a:solidFill>
                  <a:srgbClr val="9900FF"/>
                </a:solidFill>
                <a:latin typeface="Roboto Mono"/>
                <a:ea typeface="Roboto Mono"/>
                <a:cs typeface="Roboto Mono"/>
                <a:sym typeface="Roboto Mono"/>
              </a:rPr>
              <a:t>3k9dg356wdcj5gf2k9bw8kfg7a</a:t>
            </a:r>
            <a:endParaRPr b="1" sz="2400">
              <a:solidFill>
                <a:srgbClr val="9900FF"/>
              </a:solidFill>
              <a:latin typeface="Roboto Mono"/>
              <a:ea typeface="Roboto Mono"/>
              <a:cs typeface="Roboto Mono"/>
              <a:sym typeface="Roboto Mono"/>
            </a:endParaRPr>
          </a:p>
        </p:txBody>
      </p:sp>
      <p:sp>
        <p:nvSpPr>
          <p:cNvPr id="315" name="Google Shape;315;p43"/>
          <p:cNvSpPr txBox="1"/>
          <p:nvPr/>
        </p:nvSpPr>
        <p:spPr>
          <a:xfrm>
            <a:off x="947377" y="3246850"/>
            <a:ext cx="10590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Scheme</a:t>
            </a:r>
            <a:endParaRPr sz="1800">
              <a:latin typeface="Proxima Nova"/>
              <a:ea typeface="Proxima Nova"/>
              <a:cs typeface="Proxima Nova"/>
              <a:sym typeface="Proxima Nova"/>
            </a:endParaRPr>
          </a:p>
        </p:txBody>
      </p:sp>
      <p:sp>
        <p:nvSpPr>
          <p:cNvPr id="316" name="Google Shape;316;p43"/>
          <p:cNvSpPr txBox="1"/>
          <p:nvPr/>
        </p:nvSpPr>
        <p:spPr>
          <a:xfrm>
            <a:off x="1522925" y="2800588"/>
            <a:ext cx="13788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Method</a:t>
            </a:r>
            <a:endParaRPr sz="1800">
              <a:latin typeface="Proxima Nova"/>
              <a:ea typeface="Proxima Nova"/>
              <a:cs typeface="Proxima Nova"/>
              <a:sym typeface="Proxima Nova"/>
            </a:endParaRPr>
          </a:p>
        </p:txBody>
      </p:sp>
      <p:sp>
        <p:nvSpPr>
          <p:cNvPr id="317" name="Google Shape;317;p43"/>
          <p:cNvSpPr txBox="1"/>
          <p:nvPr/>
        </p:nvSpPr>
        <p:spPr>
          <a:xfrm>
            <a:off x="3431675" y="2354250"/>
            <a:ext cx="32382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Method</a:t>
            </a:r>
            <a:r>
              <a:rPr lang="en-US" sz="1800">
                <a:latin typeface="Proxima Nova"/>
                <a:ea typeface="Proxima Nova"/>
                <a:cs typeface="Proxima Nova"/>
                <a:sym typeface="Proxima Nova"/>
              </a:rPr>
              <a:t>-specific Identifier</a:t>
            </a:r>
            <a:endParaRPr sz="1800">
              <a:latin typeface="Proxima Nova"/>
              <a:ea typeface="Proxima Nova"/>
              <a:cs typeface="Proxima Nova"/>
              <a:sym typeface="Proxima Nova"/>
            </a:endParaRPr>
          </a:p>
        </p:txBody>
      </p:sp>
      <p:sp>
        <p:nvSpPr>
          <p:cNvPr id="318" name="Google Shape;318;p43"/>
          <p:cNvSpPr/>
          <p:nvPr/>
        </p:nvSpPr>
        <p:spPr>
          <a:xfrm rot="-5400000">
            <a:off x="4906325" y="-237225"/>
            <a:ext cx="288900" cy="47352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3"/>
          <p:cNvSpPr/>
          <p:nvPr/>
        </p:nvSpPr>
        <p:spPr>
          <a:xfrm rot="-5400000">
            <a:off x="1332425" y="1865775"/>
            <a:ext cx="288900" cy="5292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3"/>
          <p:cNvSpPr/>
          <p:nvPr/>
        </p:nvSpPr>
        <p:spPr>
          <a:xfrm rot="-5400000">
            <a:off x="2067875" y="1866525"/>
            <a:ext cx="288900" cy="5277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 name="Google Shape;321;p43"/>
          <p:cNvCxnSpPr>
            <a:stCxn id="320" idx="1"/>
            <a:endCxn id="316" idx="0"/>
          </p:cNvCxnSpPr>
          <p:nvPr/>
        </p:nvCxnSpPr>
        <p:spPr>
          <a:xfrm>
            <a:off x="2212325" y="2274825"/>
            <a:ext cx="0" cy="5259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43"/>
          <p:cNvCxnSpPr>
            <a:stCxn id="319" idx="1"/>
            <a:endCxn id="315" idx="0"/>
          </p:cNvCxnSpPr>
          <p:nvPr/>
        </p:nvCxnSpPr>
        <p:spPr>
          <a:xfrm>
            <a:off x="1476875" y="2274825"/>
            <a:ext cx="0" cy="972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4"/>
          <p:cNvSpPr txBox="1"/>
          <p:nvPr/>
        </p:nvSpPr>
        <p:spPr>
          <a:xfrm>
            <a:off x="707150" y="577100"/>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You will not just have one DID</a:t>
            </a:r>
            <a:endParaRPr b="1" sz="2800">
              <a:solidFill>
                <a:srgbClr val="414042"/>
              </a:solidFill>
              <a:latin typeface="Proxima Nova"/>
              <a:ea typeface="Proxima Nova"/>
              <a:cs typeface="Proxima Nova"/>
              <a:sym typeface="Proxima Nova"/>
            </a:endParaRPr>
          </a:p>
        </p:txBody>
      </p:sp>
      <p:sp>
        <p:nvSpPr>
          <p:cNvPr id="328" name="Google Shape;328;p44"/>
          <p:cNvSpPr txBox="1"/>
          <p:nvPr/>
        </p:nvSpPr>
        <p:spPr>
          <a:xfrm>
            <a:off x="835450" y="1338725"/>
            <a:ext cx="7388100" cy="295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Individuals will have hundreds or thousands of DIDs to control correlation based on their needs</a:t>
            </a:r>
            <a:endParaRPr sz="2400">
              <a:latin typeface="Proxima Nova"/>
              <a:ea typeface="Proxima Nova"/>
              <a:cs typeface="Proxima Nova"/>
              <a:sym typeface="Proxima Nova"/>
            </a:endParaRPr>
          </a:p>
          <a:p>
            <a:pPr indent="0" lvl="0" marL="0" rtl="0" algn="ctr">
              <a:spcBef>
                <a:spcPts val="0"/>
              </a:spcBef>
              <a:spcAft>
                <a:spcPts val="0"/>
              </a:spcAft>
              <a:buNone/>
            </a:pPr>
            <a:r>
              <a:rPr lang="en-US" sz="2400">
                <a:latin typeface="Proxima Nova"/>
                <a:ea typeface="Proxima Nova"/>
                <a:cs typeface="Proxima Nova"/>
                <a:sym typeface="Proxima Nova"/>
              </a:rPr>
              <a:t> -- </a:t>
            </a:r>
            <a:endParaRPr sz="2400">
              <a:latin typeface="Proxima Nova"/>
              <a:ea typeface="Proxima Nova"/>
              <a:cs typeface="Proxima Nova"/>
              <a:sym typeface="Proxima Nova"/>
            </a:endParaRPr>
          </a:p>
          <a:p>
            <a:pPr indent="0" lvl="0" marL="0" rtl="0" algn="ctr">
              <a:spcBef>
                <a:spcPts val="0"/>
              </a:spcBef>
              <a:spcAft>
                <a:spcPts val="0"/>
              </a:spcAft>
              <a:buNone/>
            </a:pPr>
            <a:r>
              <a:rPr lang="en-US" sz="2400">
                <a:latin typeface="Proxima Nova"/>
                <a:ea typeface="Proxima Nova"/>
                <a:cs typeface="Proxima Nova"/>
                <a:sym typeface="Proxima Nova"/>
              </a:rPr>
              <a:t>each one is a </a:t>
            </a:r>
            <a:r>
              <a:rPr b="1" lang="en-US" sz="2400">
                <a:solidFill>
                  <a:srgbClr val="9900FF"/>
                </a:solidFill>
                <a:latin typeface="Proxima Nova"/>
                <a:ea typeface="Proxima Nova"/>
                <a:cs typeface="Proxima Nova"/>
                <a:sym typeface="Proxima Nova"/>
              </a:rPr>
              <a:t>contextually-unique </a:t>
            </a:r>
            <a:r>
              <a:rPr b="1" lang="en-US" sz="2400">
                <a:solidFill>
                  <a:srgbClr val="9900FF"/>
                </a:solidFill>
                <a:latin typeface="Proxima Nova"/>
                <a:ea typeface="Proxima Nova"/>
                <a:cs typeface="Proxima Nova"/>
                <a:sym typeface="Proxima Nova"/>
              </a:rPr>
              <a:t>pseudonym</a:t>
            </a:r>
            <a:endParaRPr b="1" sz="2400">
              <a:solidFill>
                <a:srgbClr val="9900F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5"/>
          <p:cNvSpPr txBox="1"/>
          <p:nvPr>
            <p:ph idx="1" type="subTitle"/>
          </p:nvPr>
        </p:nvSpPr>
        <p:spPr>
          <a:xfrm>
            <a:off x="646425" y="2250409"/>
            <a:ext cx="7632600" cy="642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2400"/>
              <a:buNone/>
            </a:pPr>
            <a:r>
              <a:rPr b="1" lang="en-US" sz="4800"/>
              <a:t>Verifiable Credentials</a:t>
            </a:r>
            <a:endParaRPr b="1"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46"/>
          <p:cNvSpPr/>
          <p:nvPr/>
        </p:nvSpPr>
        <p:spPr>
          <a:xfrm>
            <a:off x="3984375" y="1238850"/>
            <a:ext cx="1353600" cy="20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6"/>
          <p:cNvSpPr txBox="1"/>
          <p:nvPr/>
        </p:nvSpPr>
        <p:spPr>
          <a:xfrm>
            <a:off x="707150" y="577100"/>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Today's</a:t>
            </a:r>
            <a:r>
              <a:rPr b="1" lang="en-US" sz="2800">
                <a:solidFill>
                  <a:srgbClr val="414042"/>
                </a:solidFill>
                <a:latin typeface="Proxima Nova"/>
                <a:ea typeface="Proxima Nova"/>
                <a:cs typeface="Proxima Nova"/>
                <a:sym typeface="Proxima Nova"/>
              </a:rPr>
              <a:t> Credential Workflow</a:t>
            </a:r>
            <a:endParaRPr b="1" sz="2800">
              <a:solidFill>
                <a:srgbClr val="414042"/>
              </a:solidFill>
              <a:latin typeface="Proxima Nova"/>
              <a:ea typeface="Proxima Nova"/>
              <a:cs typeface="Proxima Nova"/>
              <a:sym typeface="Proxima Nova"/>
            </a:endParaRPr>
          </a:p>
        </p:txBody>
      </p:sp>
      <p:sp>
        <p:nvSpPr>
          <p:cNvPr id="340" name="Google Shape;340;p46"/>
          <p:cNvSpPr/>
          <p:nvPr/>
        </p:nvSpPr>
        <p:spPr>
          <a:xfrm>
            <a:off x="6050725" y="4472230"/>
            <a:ext cx="457200" cy="15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46"/>
          <p:cNvSpPr txBox="1"/>
          <p:nvPr/>
        </p:nvSpPr>
        <p:spPr>
          <a:xfrm>
            <a:off x="4206525" y="1181900"/>
            <a:ext cx="9093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Person</a:t>
            </a:r>
            <a:endParaRPr sz="1800">
              <a:latin typeface="Proxima Nova"/>
              <a:ea typeface="Proxima Nova"/>
              <a:cs typeface="Proxima Nova"/>
              <a:sym typeface="Proxima Nova"/>
            </a:endParaRPr>
          </a:p>
        </p:txBody>
      </p:sp>
      <p:sp>
        <p:nvSpPr>
          <p:cNvPr id="342" name="Google Shape;342;p46"/>
          <p:cNvSpPr txBox="1"/>
          <p:nvPr/>
        </p:nvSpPr>
        <p:spPr>
          <a:xfrm>
            <a:off x="1135188" y="1181900"/>
            <a:ext cx="9093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Issuer</a:t>
            </a:r>
            <a:endParaRPr sz="1800">
              <a:latin typeface="Proxima Nova"/>
              <a:ea typeface="Proxima Nova"/>
              <a:cs typeface="Proxima Nova"/>
              <a:sym typeface="Proxima Nova"/>
            </a:endParaRPr>
          </a:p>
        </p:txBody>
      </p:sp>
      <p:pic>
        <p:nvPicPr>
          <p:cNvPr id="343" name="Google Shape;343;p46"/>
          <p:cNvPicPr preferRelativeResize="0"/>
          <p:nvPr/>
        </p:nvPicPr>
        <p:blipFill>
          <a:blip r:embed="rId3">
            <a:alphaModFix/>
          </a:blip>
          <a:stretch>
            <a:fillRect/>
          </a:stretch>
        </p:blipFill>
        <p:spPr>
          <a:xfrm>
            <a:off x="4203975" y="1380788"/>
            <a:ext cx="914400" cy="914400"/>
          </a:xfrm>
          <a:prstGeom prst="rect">
            <a:avLst/>
          </a:prstGeom>
          <a:noFill/>
          <a:ln>
            <a:noFill/>
          </a:ln>
        </p:spPr>
      </p:pic>
      <p:pic>
        <p:nvPicPr>
          <p:cNvPr id="344" name="Google Shape;344;p46"/>
          <p:cNvPicPr preferRelativeResize="0"/>
          <p:nvPr/>
        </p:nvPicPr>
        <p:blipFill>
          <a:blip r:embed="rId4">
            <a:alphaModFix/>
          </a:blip>
          <a:stretch>
            <a:fillRect/>
          </a:stretch>
        </p:blipFill>
        <p:spPr>
          <a:xfrm>
            <a:off x="1130100" y="1590413"/>
            <a:ext cx="914400" cy="914400"/>
          </a:xfrm>
          <a:prstGeom prst="rect">
            <a:avLst/>
          </a:prstGeom>
          <a:noFill/>
          <a:ln>
            <a:noFill/>
          </a:ln>
        </p:spPr>
      </p:pic>
      <p:pic>
        <p:nvPicPr>
          <p:cNvPr id="345" name="Google Shape;345;p46"/>
          <p:cNvPicPr preferRelativeResize="0"/>
          <p:nvPr/>
        </p:nvPicPr>
        <p:blipFill>
          <a:blip r:embed="rId5">
            <a:alphaModFix/>
          </a:blip>
          <a:stretch>
            <a:fillRect/>
          </a:stretch>
        </p:blipFill>
        <p:spPr>
          <a:xfrm>
            <a:off x="4202700" y="2392688"/>
            <a:ext cx="914400" cy="914400"/>
          </a:xfrm>
          <a:prstGeom prst="rect">
            <a:avLst/>
          </a:prstGeom>
          <a:noFill/>
          <a:ln>
            <a:noFill/>
          </a:ln>
        </p:spPr>
      </p:pic>
      <p:sp>
        <p:nvSpPr>
          <p:cNvPr id="346" name="Google Shape;346;p46"/>
          <p:cNvSpPr txBox="1"/>
          <p:nvPr/>
        </p:nvSpPr>
        <p:spPr>
          <a:xfrm>
            <a:off x="3968925" y="2069825"/>
            <a:ext cx="13845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Credential</a:t>
            </a:r>
            <a:endParaRPr sz="1800">
              <a:latin typeface="Proxima Nova"/>
              <a:ea typeface="Proxima Nova"/>
              <a:cs typeface="Proxima Nova"/>
              <a:sym typeface="Proxima Nova"/>
            </a:endParaRPr>
          </a:p>
        </p:txBody>
      </p:sp>
      <p:pic>
        <p:nvPicPr>
          <p:cNvPr id="347" name="Google Shape;347;p46"/>
          <p:cNvPicPr preferRelativeResize="0"/>
          <p:nvPr/>
        </p:nvPicPr>
        <p:blipFill>
          <a:blip r:embed="rId6">
            <a:alphaModFix/>
          </a:blip>
          <a:stretch>
            <a:fillRect/>
          </a:stretch>
        </p:blipFill>
        <p:spPr>
          <a:xfrm rot="5400000">
            <a:off x="7277850" y="1590425"/>
            <a:ext cx="914400" cy="914400"/>
          </a:xfrm>
          <a:prstGeom prst="rect">
            <a:avLst/>
          </a:prstGeom>
          <a:noFill/>
          <a:ln>
            <a:noFill/>
          </a:ln>
        </p:spPr>
      </p:pic>
      <p:sp>
        <p:nvSpPr>
          <p:cNvPr id="348" name="Google Shape;348;p46"/>
          <p:cNvSpPr txBox="1"/>
          <p:nvPr/>
        </p:nvSpPr>
        <p:spPr>
          <a:xfrm>
            <a:off x="7277838" y="1181900"/>
            <a:ext cx="9093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Verifier</a:t>
            </a:r>
            <a:endParaRPr sz="1800">
              <a:latin typeface="Proxima Nova"/>
              <a:ea typeface="Proxima Nova"/>
              <a:cs typeface="Proxima Nova"/>
              <a:sym typeface="Proxima Nova"/>
            </a:endParaRPr>
          </a:p>
        </p:txBody>
      </p:sp>
      <p:grpSp>
        <p:nvGrpSpPr>
          <p:cNvPr id="349" name="Google Shape;349;p46"/>
          <p:cNvGrpSpPr/>
          <p:nvPr/>
        </p:nvGrpSpPr>
        <p:grpSpPr>
          <a:xfrm>
            <a:off x="5117100" y="2047688"/>
            <a:ext cx="2160900" cy="802200"/>
            <a:chOff x="5117100" y="2047688"/>
            <a:chExt cx="2160900" cy="802200"/>
          </a:xfrm>
        </p:grpSpPr>
        <p:cxnSp>
          <p:nvCxnSpPr>
            <p:cNvPr id="350" name="Google Shape;350;p46"/>
            <p:cNvCxnSpPr>
              <a:stCxn id="345" idx="3"/>
              <a:endCxn id="347" idx="2"/>
            </p:cNvCxnSpPr>
            <p:nvPr/>
          </p:nvCxnSpPr>
          <p:spPr>
            <a:xfrm flipH="1" rot="10800000">
              <a:off x="5117100" y="2047688"/>
              <a:ext cx="2160900" cy="802200"/>
            </a:xfrm>
            <a:prstGeom prst="curvedConnector3">
              <a:avLst>
                <a:gd fmla="val 49997" name="adj1"/>
              </a:avLst>
            </a:prstGeom>
            <a:noFill/>
            <a:ln cap="flat" cmpd="sng" w="28575">
              <a:solidFill>
                <a:srgbClr val="FFD966"/>
              </a:solidFill>
              <a:prstDash val="solid"/>
              <a:round/>
              <a:headEnd len="med" w="med" type="none"/>
              <a:tailEnd len="med" w="med" type="stealth"/>
            </a:ln>
          </p:spPr>
        </p:cxnSp>
        <p:sp>
          <p:nvSpPr>
            <p:cNvPr id="351" name="Google Shape;351;p46"/>
            <p:cNvSpPr txBox="1"/>
            <p:nvPr/>
          </p:nvSpPr>
          <p:spPr>
            <a:xfrm>
              <a:off x="5681138" y="2181875"/>
              <a:ext cx="1269000" cy="5337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2</a:t>
              </a:r>
              <a:r>
                <a:rPr lang="en-US" sz="1800">
                  <a:latin typeface="Proxima Nova"/>
                  <a:ea typeface="Proxima Nova"/>
                  <a:cs typeface="Proxima Nova"/>
                  <a:sym typeface="Proxima Nova"/>
                </a:rPr>
                <a:t>. Present credential</a:t>
              </a:r>
              <a:endParaRPr sz="1800">
                <a:latin typeface="Proxima Nova"/>
                <a:ea typeface="Proxima Nova"/>
                <a:cs typeface="Proxima Nova"/>
                <a:sym typeface="Proxima Nova"/>
              </a:endParaRPr>
            </a:p>
          </p:txBody>
        </p:sp>
      </p:grpSp>
      <p:grpSp>
        <p:nvGrpSpPr>
          <p:cNvPr id="352" name="Google Shape;352;p46"/>
          <p:cNvGrpSpPr/>
          <p:nvPr/>
        </p:nvGrpSpPr>
        <p:grpSpPr>
          <a:xfrm>
            <a:off x="2044500" y="2047613"/>
            <a:ext cx="2158200" cy="802200"/>
            <a:chOff x="2044500" y="2047613"/>
            <a:chExt cx="2158200" cy="802200"/>
          </a:xfrm>
        </p:grpSpPr>
        <p:cxnSp>
          <p:nvCxnSpPr>
            <p:cNvPr id="353" name="Google Shape;353;p46"/>
            <p:cNvCxnSpPr>
              <a:stCxn id="344" idx="3"/>
              <a:endCxn id="345" idx="1"/>
            </p:cNvCxnSpPr>
            <p:nvPr/>
          </p:nvCxnSpPr>
          <p:spPr>
            <a:xfrm>
              <a:off x="2044500" y="2047613"/>
              <a:ext cx="2158200" cy="802200"/>
            </a:xfrm>
            <a:prstGeom prst="curvedConnector3">
              <a:avLst>
                <a:gd fmla="val 50000" name="adj1"/>
              </a:avLst>
            </a:prstGeom>
            <a:noFill/>
            <a:ln cap="flat" cmpd="sng" w="28575">
              <a:solidFill>
                <a:srgbClr val="FFD966"/>
              </a:solidFill>
              <a:prstDash val="solid"/>
              <a:round/>
              <a:headEnd len="med" w="med" type="none"/>
              <a:tailEnd len="med" w="med" type="stealth"/>
            </a:ln>
          </p:spPr>
        </p:cxnSp>
        <p:sp>
          <p:nvSpPr>
            <p:cNvPr id="354" name="Google Shape;354;p46"/>
            <p:cNvSpPr txBox="1"/>
            <p:nvPr/>
          </p:nvSpPr>
          <p:spPr>
            <a:xfrm>
              <a:off x="2379938" y="2295200"/>
              <a:ext cx="1269000" cy="5337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1</a:t>
              </a:r>
              <a:r>
                <a:rPr lang="en-US" sz="1800">
                  <a:latin typeface="Proxima Nova"/>
                  <a:ea typeface="Proxima Nova"/>
                  <a:cs typeface="Proxima Nova"/>
                  <a:sym typeface="Proxima Nova"/>
                </a:rPr>
                <a:t>. Issue credential</a:t>
              </a:r>
              <a:endParaRPr sz="1800">
                <a:latin typeface="Proxima Nova"/>
                <a:ea typeface="Proxima Nova"/>
                <a:cs typeface="Proxima Nova"/>
                <a:sym typeface="Proxima Nova"/>
              </a:endParaRPr>
            </a:p>
          </p:txBody>
        </p:sp>
      </p:grpSp>
      <p:grpSp>
        <p:nvGrpSpPr>
          <p:cNvPr id="355" name="Google Shape;355;p46"/>
          <p:cNvGrpSpPr/>
          <p:nvPr/>
        </p:nvGrpSpPr>
        <p:grpSpPr>
          <a:xfrm>
            <a:off x="6653325" y="2047625"/>
            <a:ext cx="2395500" cy="2046000"/>
            <a:chOff x="6653325" y="2047625"/>
            <a:chExt cx="2395500" cy="2046000"/>
          </a:xfrm>
        </p:grpSpPr>
        <p:cxnSp>
          <p:nvCxnSpPr>
            <p:cNvPr id="356" name="Google Shape;356;p46"/>
            <p:cNvCxnSpPr>
              <a:stCxn id="347" idx="0"/>
              <a:endCxn id="347" idx="3"/>
            </p:cNvCxnSpPr>
            <p:nvPr/>
          </p:nvCxnSpPr>
          <p:spPr>
            <a:xfrm flipH="1">
              <a:off x="7735050" y="2047625"/>
              <a:ext cx="457200" cy="457200"/>
            </a:xfrm>
            <a:prstGeom prst="curvedConnector4">
              <a:avLst>
                <a:gd fmla="val -136740" name="adj1"/>
                <a:gd fmla="val 423956" name="adj2"/>
              </a:avLst>
            </a:prstGeom>
            <a:noFill/>
            <a:ln cap="flat" cmpd="sng" w="28575">
              <a:solidFill>
                <a:srgbClr val="FFD966"/>
              </a:solidFill>
              <a:prstDash val="solid"/>
              <a:round/>
              <a:headEnd len="med" w="med" type="none"/>
              <a:tailEnd len="med" w="med" type="stealth"/>
            </a:ln>
          </p:spPr>
        </p:cxnSp>
        <p:sp>
          <p:nvSpPr>
            <p:cNvPr id="357" name="Google Shape;357;p46"/>
            <p:cNvSpPr txBox="1"/>
            <p:nvPr/>
          </p:nvSpPr>
          <p:spPr>
            <a:xfrm>
              <a:off x="6653325" y="3179225"/>
              <a:ext cx="2395500" cy="9144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Proxima Nova"/>
                  <a:ea typeface="Proxima Nova"/>
                  <a:cs typeface="Proxima Nova"/>
                  <a:sym typeface="Proxima Nova"/>
                </a:rPr>
                <a:t>3</a:t>
              </a:r>
              <a:r>
                <a:rPr lang="en-US" sz="1800">
                  <a:solidFill>
                    <a:schemeClr val="dk1"/>
                  </a:solidFill>
                  <a:latin typeface="Proxima Nova"/>
                  <a:ea typeface="Proxima Nova"/>
                  <a:cs typeface="Proxima Nova"/>
                  <a:sym typeface="Proxima Nova"/>
                </a:rPr>
                <a:t>. Validate credential integrity</a:t>
              </a:r>
              <a:endParaRPr sz="1800">
                <a:solidFill>
                  <a:schemeClr val="dk1"/>
                </a:solidFill>
                <a:latin typeface="Proxima Nova"/>
                <a:ea typeface="Proxima Nova"/>
                <a:cs typeface="Proxima Nova"/>
                <a:sym typeface="Proxima Nov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7"/>
          <p:cNvSpPr/>
          <p:nvPr/>
        </p:nvSpPr>
        <p:spPr>
          <a:xfrm>
            <a:off x="3984375" y="1238850"/>
            <a:ext cx="1353600" cy="206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txBox="1"/>
          <p:nvPr/>
        </p:nvSpPr>
        <p:spPr>
          <a:xfrm>
            <a:off x="707150" y="577100"/>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Verifiable Credential Workflow</a:t>
            </a:r>
            <a:endParaRPr b="1" sz="2800">
              <a:solidFill>
                <a:srgbClr val="414042"/>
              </a:solidFill>
              <a:latin typeface="Proxima Nova"/>
              <a:ea typeface="Proxima Nova"/>
              <a:cs typeface="Proxima Nova"/>
              <a:sym typeface="Proxima Nova"/>
            </a:endParaRPr>
          </a:p>
        </p:txBody>
      </p:sp>
      <p:sp>
        <p:nvSpPr>
          <p:cNvPr id="364" name="Google Shape;364;p47"/>
          <p:cNvSpPr/>
          <p:nvPr/>
        </p:nvSpPr>
        <p:spPr>
          <a:xfrm>
            <a:off x="6050725" y="4472230"/>
            <a:ext cx="457200" cy="15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47"/>
          <p:cNvSpPr txBox="1"/>
          <p:nvPr/>
        </p:nvSpPr>
        <p:spPr>
          <a:xfrm>
            <a:off x="4206525" y="1181900"/>
            <a:ext cx="9093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Person</a:t>
            </a:r>
            <a:endParaRPr sz="1800">
              <a:latin typeface="Proxima Nova"/>
              <a:ea typeface="Proxima Nova"/>
              <a:cs typeface="Proxima Nova"/>
              <a:sym typeface="Proxima Nova"/>
            </a:endParaRPr>
          </a:p>
        </p:txBody>
      </p:sp>
      <p:sp>
        <p:nvSpPr>
          <p:cNvPr id="366" name="Google Shape;366;p47"/>
          <p:cNvSpPr txBox="1"/>
          <p:nvPr/>
        </p:nvSpPr>
        <p:spPr>
          <a:xfrm>
            <a:off x="1135188" y="1181900"/>
            <a:ext cx="9093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Issuer</a:t>
            </a:r>
            <a:endParaRPr sz="1800">
              <a:latin typeface="Proxima Nova"/>
              <a:ea typeface="Proxima Nova"/>
              <a:cs typeface="Proxima Nova"/>
              <a:sym typeface="Proxima Nova"/>
            </a:endParaRPr>
          </a:p>
        </p:txBody>
      </p:sp>
      <p:pic>
        <p:nvPicPr>
          <p:cNvPr id="367" name="Google Shape;367;p47"/>
          <p:cNvPicPr preferRelativeResize="0"/>
          <p:nvPr/>
        </p:nvPicPr>
        <p:blipFill>
          <a:blip r:embed="rId3">
            <a:alphaModFix/>
          </a:blip>
          <a:stretch>
            <a:fillRect/>
          </a:stretch>
        </p:blipFill>
        <p:spPr>
          <a:xfrm>
            <a:off x="4203975" y="1380788"/>
            <a:ext cx="914400" cy="914400"/>
          </a:xfrm>
          <a:prstGeom prst="rect">
            <a:avLst/>
          </a:prstGeom>
          <a:noFill/>
          <a:ln>
            <a:noFill/>
          </a:ln>
        </p:spPr>
      </p:pic>
      <p:pic>
        <p:nvPicPr>
          <p:cNvPr id="368" name="Google Shape;368;p47"/>
          <p:cNvPicPr preferRelativeResize="0"/>
          <p:nvPr/>
        </p:nvPicPr>
        <p:blipFill>
          <a:blip r:embed="rId4">
            <a:alphaModFix/>
          </a:blip>
          <a:stretch>
            <a:fillRect/>
          </a:stretch>
        </p:blipFill>
        <p:spPr>
          <a:xfrm>
            <a:off x="1130100" y="1590413"/>
            <a:ext cx="914400" cy="914400"/>
          </a:xfrm>
          <a:prstGeom prst="rect">
            <a:avLst/>
          </a:prstGeom>
          <a:noFill/>
          <a:ln>
            <a:noFill/>
          </a:ln>
        </p:spPr>
      </p:pic>
      <p:pic>
        <p:nvPicPr>
          <p:cNvPr id="369" name="Google Shape;369;p47"/>
          <p:cNvPicPr preferRelativeResize="0"/>
          <p:nvPr/>
        </p:nvPicPr>
        <p:blipFill>
          <a:blip r:embed="rId5">
            <a:alphaModFix/>
          </a:blip>
          <a:stretch>
            <a:fillRect/>
          </a:stretch>
        </p:blipFill>
        <p:spPr>
          <a:xfrm>
            <a:off x="4202700" y="2392688"/>
            <a:ext cx="914400" cy="914400"/>
          </a:xfrm>
          <a:prstGeom prst="rect">
            <a:avLst/>
          </a:prstGeom>
          <a:noFill/>
          <a:ln>
            <a:noFill/>
          </a:ln>
        </p:spPr>
      </p:pic>
      <p:sp>
        <p:nvSpPr>
          <p:cNvPr id="370" name="Google Shape;370;p47"/>
          <p:cNvSpPr txBox="1"/>
          <p:nvPr/>
        </p:nvSpPr>
        <p:spPr>
          <a:xfrm>
            <a:off x="3968925" y="2069825"/>
            <a:ext cx="13845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Credential</a:t>
            </a:r>
            <a:endParaRPr sz="1800">
              <a:latin typeface="Proxima Nova"/>
              <a:ea typeface="Proxima Nova"/>
              <a:cs typeface="Proxima Nova"/>
              <a:sym typeface="Proxima Nova"/>
            </a:endParaRPr>
          </a:p>
        </p:txBody>
      </p:sp>
      <p:pic>
        <p:nvPicPr>
          <p:cNvPr id="371" name="Google Shape;371;p47"/>
          <p:cNvPicPr preferRelativeResize="0"/>
          <p:nvPr/>
        </p:nvPicPr>
        <p:blipFill>
          <a:blip r:embed="rId6">
            <a:alphaModFix/>
          </a:blip>
          <a:stretch>
            <a:fillRect/>
          </a:stretch>
        </p:blipFill>
        <p:spPr>
          <a:xfrm rot="5400000">
            <a:off x="7277850" y="1590425"/>
            <a:ext cx="914400" cy="914400"/>
          </a:xfrm>
          <a:prstGeom prst="rect">
            <a:avLst/>
          </a:prstGeom>
          <a:noFill/>
          <a:ln>
            <a:noFill/>
          </a:ln>
        </p:spPr>
      </p:pic>
      <p:sp>
        <p:nvSpPr>
          <p:cNvPr id="372" name="Google Shape;372;p47"/>
          <p:cNvSpPr txBox="1"/>
          <p:nvPr/>
        </p:nvSpPr>
        <p:spPr>
          <a:xfrm>
            <a:off x="7277838" y="1181900"/>
            <a:ext cx="9093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Verifier</a:t>
            </a:r>
            <a:endParaRPr sz="1800">
              <a:latin typeface="Proxima Nova"/>
              <a:ea typeface="Proxima Nova"/>
              <a:cs typeface="Proxima Nova"/>
              <a:sym typeface="Proxima Nova"/>
            </a:endParaRPr>
          </a:p>
        </p:txBody>
      </p:sp>
      <p:grpSp>
        <p:nvGrpSpPr>
          <p:cNvPr id="373" name="Google Shape;373;p47"/>
          <p:cNvGrpSpPr/>
          <p:nvPr/>
        </p:nvGrpSpPr>
        <p:grpSpPr>
          <a:xfrm>
            <a:off x="3704150" y="3690225"/>
            <a:ext cx="1914050" cy="614350"/>
            <a:chOff x="3141000" y="4015675"/>
            <a:chExt cx="1914050" cy="614350"/>
          </a:xfrm>
        </p:grpSpPr>
        <p:sp>
          <p:nvSpPr>
            <p:cNvPr id="374" name="Google Shape;374;p47"/>
            <p:cNvSpPr/>
            <p:nvPr/>
          </p:nvSpPr>
          <p:spPr>
            <a:xfrm>
              <a:off x="3141000" y="4015675"/>
              <a:ext cx="457200" cy="401400"/>
            </a:xfrm>
            <a:prstGeom prst="rect">
              <a:avLst/>
            </a:prstGeom>
            <a:solidFill>
              <a:srgbClr val="3C78D8"/>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7"/>
            <p:cNvSpPr/>
            <p:nvPr/>
          </p:nvSpPr>
          <p:spPr>
            <a:xfrm>
              <a:off x="3527175" y="4228625"/>
              <a:ext cx="457200" cy="401400"/>
            </a:xfrm>
            <a:prstGeom prst="rect">
              <a:avLst/>
            </a:prstGeom>
            <a:solidFill>
              <a:srgbClr val="3C78D8"/>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7"/>
            <p:cNvSpPr/>
            <p:nvPr/>
          </p:nvSpPr>
          <p:spPr>
            <a:xfrm>
              <a:off x="3906925" y="4015675"/>
              <a:ext cx="457200" cy="401400"/>
            </a:xfrm>
            <a:prstGeom prst="rect">
              <a:avLst/>
            </a:prstGeom>
            <a:solidFill>
              <a:srgbClr val="3C78D8"/>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7"/>
            <p:cNvSpPr/>
            <p:nvPr/>
          </p:nvSpPr>
          <p:spPr>
            <a:xfrm>
              <a:off x="4249250" y="4228625"/>
              <a:ext cx="457200" cy="401400"/>
            </a:xfrm>
            <a:prstGeom prst="rect">
              <a:avLst/>
            </a:prstGeom>
            <a:solidFill>
              <a:srgbClr val="3C78D8"/>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7"/>
            <p:cNvSpPr/>
            <p:nvPr/>
          </p:nvSpPr>
          <p:spPr>
            <a:xfrm>
              <a:off x="4597850" y="4015675"/>
              <a:ext cx="457200" cy="401400"/>
            </a:xfrm>
            <a:prstGeom prst="rect">
              <a:avLst/>
            </a:prstGeom>
            <a:solidFill>
              <a:srgbClr val="3C78D8"/>
            </a:solidFill>
            <a:ln cap="flat" cmpd="sng" w="2857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7"/>
          <p:cNvSpPr txBox="1"/>
          <p:nvPr/>
        </p:nvSpPr>
        <p:spPr>
          <a:xfrm>
            <a:off x="3492375" y="4304575"/>
            <a:ext cx="23376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Blockchain Registry</a:t>
            </a:r>
            <a:endParaRPr sz="1800">
              <a:latin typeface="Proxima Nova"/>
              <a:ea typeface="Proxima Nova"/>
              <a:cs typeface="Proxima Nova"/>
              <a:sym typeface="Proxima Nova"/>
            </a:endParaRPr>
          </a:p>
        </p:txBody>
      </p:sp>
      <p:grpSp>
        <p:nvGrpSpPr>
          <p:cNvPr id="380" name="Google Shape;380;p47"/>
          <p:cNvGrpSpPr/>
          <p:nvPr/>
        </p:nvGrpSpPr>
        <p:grpSpPr>
          <a:xfrm>
            <a:off x="707150" y="2504813"/>
            <a:ext cx="2996950" cy="1386000"/>
            <a:chOff x="707150" y="2504813"/>
            <a:chExt cx="2996950" cy="1386000"/>
          </a:xfrm>
        </p:grpSpPr>
        <p:cxnSp>
          <p:nvCxnSpPr>
            <p:cNvPr id="381" name="Google Shape;381;p47"/>
            <p:cNvCxnSpPr>
              <a:stCxn id="368" idx="2"/>
              <a:endCxn id="374" idx="1"/>
            </p:cNvCxnSpPr>
            <p:nvPr/>
          </p:nvCxnSpPr>
          <p:spPr>
            <a:xfrm flipH="1" rot="-5400000">
              <a:off x="1952700" y="2139413"/>
              <a:ext cx="1386000" cy="2116800"/>
            </a:xfrm>
            <a:prstGeom prst="curvedConnector2">
              <a:avLst/>
            </a:prstGeom>
            <a:noFill/>
            <a:ln cap="flat" cmpd="sng" w="28575">
              <a:solidFill>
                <a:srgbClr val="FFD966"/>
              </a:solidFill>
              <a:prstDash val="solid"/>
              <a:round/>
              <a:headEnd len="med" w="med" type="none"/>
              <a:tailEnd len="med" w="med" type="stealth"/>
            </a:ln>
          </p:spPr>
        </p:cxnSp>
        <p:sp>
          <p:nvSpPr>
            <p:cNvPr id="382" name="Google Shape;382;p47"/>
            <p:cNvSpPr txBox="1"/>
            <p:nvPr/>
          </p:nvSpPr>
          <p:spPr>
            <a:xfrm>
              <a:off x="707150" y="2913350"/>
              <a:ext cx="2337600" cy="9144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1. Register proof of credential integrity and provenance</a:t>
              </a:r>
              <a:endParaRPr sz="1800">
                <a:latin typeface="Proxima Nova"/>
                <a:ea typeface="Proxima Nova"/>
                <a:cs typeface="Proxima Nova"/>
                <a:sym typeface="Proxima Nova"/>
              </a:endParaRPr>
            </a:p>
          </p:txBody>
        </p:sp>
      </p:grpSp>
      <p:grpSp>
        <p:nvGrpSpPr>
          <p:cNvPr id="383" name="Google Shape;383;p47"/>
          <p:cNvGrpSpPr/>
          <p:nvPr/>
        </p:nvGrpSpPr>
        <p:grpSpPr>
          <a:xfrm>
            <a:off x="5117100" y="2047688"/>
            <a:ext cx="2160900" cy="802200"/>
            <a:chOff x="5117100" y="2047688"/>
            <a:chExt cx="2160900" cy="802200"/>
          </a:xfrm>
        </p:grpSpPr>
        <p:cxnSp>
          <p:nvCxnSpPr>
            <p:cNvPr id="384" name="Google Shape;384;p47"/>
            <p:cNvCxnSpPr>
              <a:stCxn id="369" idx="3"/>
              <a:endCxn id="371" idx="2"/>
            </p:cNvCxnSpPr>
            <p:nvPr/>
          </p:nvCxnSpPr>
          <p:spPr>
            <a:xfrm flipH="1" rot="10800000">
              <a:off x="5117100" y="2047688"/>
              <a:ext cx="2160900" cy="802200"/>
            </a:xfrm>
            <a:prstGeom prst="curvedConnector3">
              <a:avLst>
                <a:gd fmla="val 49997" name="adj1"/>
              </a:avLst>
            </a:prstGeom>
            <a:noFill/>
            <a:ln cap="flat" cmpd="sng" w="28575">
              <a:solidFill>
                <a:srgbClr val="FFD966"/>
              </a:solidFill>
              <a:prstDash val="solid"/>
              <a:round/>
              <a:headEnd len="med" w="med" type="none"/>
              <a:tailEnd len="med" w="med" type="stealth"/>
            </a:ln>
          </p:spPr>
        </p:cxnSp>
        <p:sp>
          <p:nvSpPr>
            <p:cNvPr id="385" name="Google Shape;385;p47"/>
            <p:cNvSpPr txBox="1"/>
            <p:nvPr/>
          </p:nvSpPr>
          <p:spPr>
            <a:xfrm>
              <a:off x="5681138" y="2181875"/>
              <a:ext cx="1269000" cy="5337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3. Present c</a:t>
              </a:r>
              <a:r>
                <a:rPr lang="en-US" sz="1800">
                  <a:latin typeface="Proxima Nova"/>
                  <a:ea typeface="Proxima Nova"/>
                  <a:cs typeface="Proxima Nova"/>
                  <a:sym typeface="Proxima Nova"/>
                </a:rPr>
                <a:t>redential</a:t>
              </a:r>
              <a:endParaRPr sz="1800">
                <a:latin typeface="Proxima Nova"/>
                <a:ea typeface="Proxima Nova"/>
                <a:cs typeface="Proxima Nova"/>
                <a:sym typeface="Proxima Nova"/>
              </a:endParaRPr>
            </a:p>
          </p:txBody>
        </p:sp>
      </p:grpSp>
      <p:grpSp>
        <p:nvGrpSpPr>
          <p:cNvPr id="386" name="Google Shape;386;p47"/>
          <p:cNvGrpSpPr/>
          <p:nvPr/>
        </p:nvGrpSpPr>
        <p:grpSpPr>
          <a:xfrm>
            <a:off x="2044500" y="2047613"/>
            <a:ext cx="2158200" cy="802200"/>
            <a:chOff x="2044500" y="2047613"/>
            <a:chExt cx="2158200" cy="802200"/>
          </a:xfrm>
        </p:grpSpPr>
        <p:cxnSp>
          <p:nvCxnSpPr>
            <p:cNvPr id="387" name="Google Shape;387;p47"/>
            <p:cNvCxnSpPr>
              <a:stCxn id="368" idx="3"/>
              <a:endCxn id="369" idx="1"/>
            </p:cNvCxnSpPr>
            <p:nvPr/>
          </p:nvCxnSpPr>
          <p:spPr>
            <a:xfrm>
              <a:off x="2044500" y="2047613"/>
              <a:ext cx="2158200" cy="802200"/>
            </a:xfrm>
            <a:prstGeom prst="curvedConnector3">
              <a:avLst>
                <a:gd fmla="val 50000" name="adj1"/>
              </a:avLst>
            </a:prstGeom>
            <a:noFill/>
            <a:ln cap="flat" cmpd="sng" w="28575">
              <a:solidFill>
                <a:srgbClr val="FFD966"/>
              </a:solidFill>
              <a:prstDash val="solid"/>
              <a:round/>
              <a:headEnd len="med" w="med" type="none"/>
              <a:tailEnd len="med" w="med" type="stealth"/>
            </a:ln>
          </p:spPr>
        </p:cxnSp>
        <p:sp>
          <p:nvSpPr>
            <p:cNvPr id="388" name="Google Shape;388;p47"/>
            <p:cNvSpPr txBox="1"/>
            <p:nvPr/>
          </p:nvSpPr>
          <p:spPr>
            <a:xfrm>
              <a:off x="2379938" y="2295200"/>
              <a:ext cx="1269000" cy="5337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2. Issue credential</a:t>
              </a:r>
              <a:endParaRPr sz="1800">
                <a:latin typeface="Proxima Nova"/>
                <a:ea typeface="Proxima Nova"/>
                <a:cs typeface="Proxima Nova"/>
                <a:sym typeface="Proxima Nova"/>
              </a:endParaRPr>
            </a:p>
          </p:txBody>
        </p:sp>
      </p:grpSp>
      <p:grpSp>
        <p:nvGrpSpPr>
          <p:cNvPr id="389" name="Google Shape;389;p47"/>
          <p:cNvGrpSpPr/>
          <p:nvPr/>
        </p:nvGrpSpPr>
        <p:grpSpPr>
          <a:xfrm>
            <a:off x="5618250" y="2504825"/>
            <a:ext cx="2726050" cy="1386000"/>
            <a:chOff x="5618250" y="2504825"/>
            <a:chExt cx="2726050" cy="1386000"/>
          </a:xfrm>
        </p:grpSpPr>
        <p:cxnSp>
          <p:nvCxnSpPr>
            <p:cNvPr id="390" name="Google Shape;390;p47"/>
            <p:cNvCxnSpPr>
              <a:stCxn id="371" idx="3"/>
              <a:endCxn id="378" idx="3"/>
            </p:cNvCxnSpPr>
            <p:nvPr/>
          </p:nvCxnSpPr>
          <p:spPr>
            <a:xfrm rot="5400000">
              <a:off x="5983650" y="2139425"/>
              <a:ext cx="1386000" cy="2116800"/>
            </a:xfrm>
            <a:prstGeom prst="curvedConnector2">
              <a:avLst/>
            </a:prstGeom>
            <a:noFill/>
            <a:ln cap="flat" cmpd="sng" w="28575">
              <a:solidFill>
                <a:srgbClr val="FFD966"/>
              </a:solidFill>
              <a:prstDash val="solid"/>
              <a:round/>
              <a:headEnd len="med" w="med" type="none"/>
              <a:tailEnd len="med" w="med" type="stealth"/>
            </a:ln>
          </p:spPr>
        </p:cxnSp>
        <p:sp>
          <p:nvSpPr>
            <p:cNvPr id="391" name="Google Shape;391;p47"/>
            <p:cNvSpPr txBox="1"/>
            <p:nvPr/>
          </p:nvSpPr>
          <p:spPr>
            <a:xfrm>
              <a:off x="6280900" y="2849825"/>
              <a:ext cx="2063400" cy="10410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4. Validate credential integrity and provenance</a:t>
              </a:r>
              <a:endParaRPr sz="1800">
                <a:latin typeface="Proxima Nova"/>
                <a:ea typeface="Proxima Nova"/>
                <a:cs typeface="Proxima Nova"/>
                <a:sym typeface="Proxima Nova"/>
              </a:endParaRPr>
            </a:p>
          </p:txBody>
        </p:sp>
      </p:grpSp>
      <p:sp>
        <p:nvSpPr>
          <p:cNvPr id="392" name="Google Shape;392;p47"/>
          <p:cNvSpPr txBox="1"/>
          <p:nvPr/>
        </p:nvSpPr>
        <p:spPr>
          <a:xfrm>
            <a:off x="6050725" y="4265525"/>
            <a:ext cx="27870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800" u="sng">
                <a:solidFill>
                  <a:schemeClr val="hlink"/>
                </a:solidFill>
                <a:latin typeface="Proxima Nova"/>
                <a:ea typeface="Proxima Nova"/>
                <a:cs typeface="Proxima Nova"/>
                <a:sym typeface="Proxima Nova"/>
                <a:hlinkClick r:id="rId7"/>
              </a:rPr>
              <a:t>CC BY-NC-SA 4.0</a:t>
            </a:r>
            <a:r>
              <a:rPr i="1" lang="en-US" sz="800">
                <a:latin typeface="Proxima Nova"/>
                <a:ea typeface="Proxima Nova"/>
                <a:cs typeface="Proxima Nova"/>
                <a:sym typeface="Proxima Nova"/>
              </a:rPr>
              <a:t> - </a:t>
            </a:r>
            <a:r>
              <a:rPr i="1" lang="en-US" sz="800">
                <a:latin typeface="Proxima Nova"/>
                <a:ea typeface="Proxima Nova"/>
                <a:cs typeface="Proxima Nova"/>
                <a:sym typeface="Proxima Nova"/>
              </a:rPr>
              <a:t>Adapted from </a:t>
            </a:r>
            <a:r>
              <a:rPr i="1" lang="en-US" sz="800" u="sng">
                <a:solidFill>
                  <a:schemeClr val="hlink"/>
                </a:solidFill>
                <a:latin typeface="Proxima Nova"/>
                <a:ea typeface="Proxima Nova"/>
                <a:cs typeface="Proxima Nova"/>
                <a:sym typeface="Proxima Nova"/>
                <a:hlinkClick r:id="rId8"/>
              </a:rPr>
              <a:t>Blockchain Security and Privacy</a:t>
            </a:r>
            <a:r>
              <a:rPr i="1" lang="en-US" sz="800">
                <a:latin typeface="Proxima Nova"/>
                <a:ea typeface="Proxima Nova"/>
                <a:cs typeface="Proxima Nova"/>
                <a:sym typeface="Proxima Nova"/>
              </a:rPr>
              <a:t> by Anil John, Digital Security Coach</a:t>
            </a:r>
            <a:endParaRPr i="1" sz="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id="397" name="Google Shape;397;p48"/>
          <p:cNvPicPr preferRelativeResize="0"/>
          <p:nvPr/>
        </p:nvPicPr>
        <p:blipFill rotWithShape="1">
          <a:blip r:embed="rId3">
            <a:alphaModFix/>
          </a:blip>
          <a:srcRect b="0" l="0" r="0" t="0"/>
          <a:stretch/>
        </p:blipFill>
        <p:spPr>
          <a:xfrm>
            <a:off x="4009675" y="-652950"/>
            <a:ext cx="1124651" cy="2736999"/>
          </a:xfrm>
          <a:prstGeom prst="rect">
            <a:avLst/>
          </a:prstGeom>
          <a:noFill/>
          <a:ln>
            <a:noFill/>
          </a:ln>
        </p:spPr>
      </p:pic>
      <p:sp>
        <p:nvSpPr>
          <p:cNvPr id="398" name="Google Shape;398;p48"/>
          <p:cNvSpPr txBox="1"/>
          <p:nvPr/>
        </p:nvSpPr>
        <p:spPr>
          <a:xfrm>
            <a:off x="1683450" y="2189950"/>
            <a:ext cx="5777100" cy="205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US" sz="2000">
                <a:solidFill>
                  <a:schemeClr val="dk1"/>
                </a:solidFill>
                <a:highlight>
                  <a:srgbClr val="FFFFFF"/>
                </a:highlight>
                <a:latin typeface="Proxima Nova"/>
                <a:ea typeface="Proxima Nova"/>
                <a:cs typeface="Proxima Nova"/>
                <a:sym typeface="Proxima Nova"/>
              </a:rPr>
              <a:t>A </a:t>
            </a:r>
            <a:r>
              <a:rPr i="1" lang="en-US" sz="2000">
                <a:solidFill>
                  <a:srgbClr val="9900FF"/>
                </a:solidFill>
                <a:highlight>
                  <a:srgbClr val="FFFFFF"/>
                </a:highlight>
                <a:latin typeface="Proxima Nova"/>
                <a:ea typeface="Proxima Nova"/>
                <a:cs typeface="Proxima Nova"/>
                <a:sym typeface="Proxima Nova"/>
              </a:rPr>
              <a:t>zero-knowledge protocol</a:t>
            </a:r>
            <a:r>
              <a:rPr i="1" lang="en-US" sz="2000">
                <a:solidFill>
                  <a:schemeClr val="dk1"/>
                </a:solidFill>
                <a:highlight>
                  <a:srgbClr val="FFFFFF"/>
                </a:highlight>
                <a:latin typeface="Proxima Nova"/>
                <a:ea typeface="Proxima Nova"/>
                <a:cs typeface="Proxima Nova"/>
                <a:sym typeface="Proxima Nova"/>
              </a:rPr>
              <a:t> is a method by which one party (the prover) can prove to another party (the verifier) that something is true, without revealing any information apart from the fact that this specific statement is true.</a:t>
            </a:r>
            <a:endParaRPr sz="20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11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1100">
                <a:solidFill>
                  <a:srgbClr val="414042"/>
                </a:solidFill>
                <a:latin typeface="Proxima Nova"/>
                <a:ea typeface="Proxima Nova"/>
                <a:cs typeface="Proxima Nova"/>
                <a:sym typeface="Proxima Nova"/>
              </a:rPr>
              <a:t>- </a:t>
            </a:r>
            <a:r>
              <a:rPr lang="en-US" sz="1100" u="sng">
                <a:solidFill>
                  <a:schemeClr val="hlink"/>
                </a:solidFill>
                <a:latin typeface="Proxima Nova"/>
                <a:ea typeface="Proxima Nova"/>
                <a:cs typeface="Proxima Nova"/>
                <a:sym typeface="Proxima Nova"/>
                <a:hlinkClick r:id="rId4"/>
              </a:rPr>
              <a:t>The Knowledge Complexity of Interactive Proof Systems</a:t>
            </a:r>
            <a:endParaRPr sz="1100">
              <a:solidFill>
                <a:schemeClr val="dk1"/>
              </a:solidFill>
              <a:highlight>
                <a:srgbClr val="FFFFFF"/>
              </a:highlight>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1100">
                <a:solidFill>
                  <a:schemeClr val="dk1"/>
                </a:solidFill>
                <a:highlight>
                  <a:srgbClr val="FFFFFF"/>
                </a:highlight>
                <a:latin typeface="Proxima Nova"/>
                <a:ea typeface="Proxima Nova"/>
                <a:cs typeface="Proxima Nova"/>
                <a:sym typeface="Proxima Nova"/>
              </a:rPr>
              <a:t>Shafi Goldwasser, Silvio Micali and Charles Rackoff</a:t>
            </a:r>
            <a:r>
              <a:rPr lang="en-US" sz="1100">
                <a:solidFill>
                  <a:srgbClr val="414042"/>
                </a:solidFill>
                <a:latin typeface="Proxima Nova"/>
                <a:ea typeface="Proxima Nova"/>
                <a:cs typeface="Proxima Nova"/>
                <a:sym typeface="Proxima Nova"/>
              </a:rPr>
              <a:t> </a:t>
            </a:r>
            <a:endParaRPr sz="11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100"/>
              <a:buFont typeface="Arial"/>
              <a:buNone/>
            </a:pPr>
            <a:r>
              <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b="1" sz="2400">
              <a:solidFill>
                <a:srgbClr val="74D1D6"/>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b="1" sz="2400">
              <a:solidFill>
                <a:srgbClr val="74D1D6"/>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9"/>
          <p:cNvSpPr txBox="1"/>
          <p:nvPr/>
        </p:nvSpPr>
        <p:spPr>
          <a:xfrm>
            <a:off x="707150" y="577100"/>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Proving Your Age</a:t>
            </a:r>
            <a:endParaRPr b="1" sz="2800">
              <a:solidFill>
                <a:srgbClr val="414042"/>
              </a:solidFill>
              <a:latin typeface="Proxima Nova"/>
              <a:ea typeface="Proxima Nova"/>
              <a:cs typeface="Proxima Nova"/>
              <a:sym typeface="Proxima Nova"/>
            </a:endParaRPr>
          </a:p>
        </p:txBody>
      </p:sp>
      <p:grpSp>
        <p:nvGrpSpPr>
          <p:cNvPr id="404" name="Google Shape;404;p49"/>
          <p:cNvGrpSpPr/>
          <p:nvPr/>
        </p:nvGrpSpPr>
        <p:grpSpPr>
          <a:xfrm>
            <a:off x="1680050" y="1512375"/>
            <a:ext cx="2670300" cy="1449300"/>
            <a:chOff x="775950" y="912875"/>
            <a:chExt cx="2670300" cy="1449300"/>
          </a:xfrm>
        </p:grpSpPr>
        <p:sp>
          <p:nvSpPr>
            <p:cNvPr id="405" name="Google Shape;405;p49"/>
            <p:cNvSpPr/>
            <p:nvPr/>
          </p:nvSpPr>
          <p:spPr>
            <a:xfrm>
              <a:off x="775950" y="912875"/>
              <a:ext cx="2670300" cy="1449300"/>
            </a:xfrm>
            <a:prstGeom prst="roundRect">
              <a:avLst>
                <a:gd fmla="val 16667" name="adj"/>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49"/>
            <p:cNvPicPr preferRelativeResize="0"/>
            <p:nvPr/>
          </p:nvPicPr>
          <p:blipFill>
            <a:blip r:embed="rId3">
              <a:alphaModFix/>
            </a:blip>
            <a:stretch>
              <a:fillRect/>
            </a:stretch>
          </p:blipFill>
          <p:spPr>
            <a:xfrm>
              <a:off x="775950" y="1180325"/>
              <a:ext cx="914400" cy="914400"/>
            </a:xfrm>
            <a:prstGeom prst="rect">
              <a:avLst/>
            </a:prstGeom>
            <a:noFill/>
            <a:ln>
              <a:noFill/>
            </a:ln>
          </p:spPr>
        </p:pic>
        <p:sp>
          <p:nvSpPr>
            <p:cNvPr id="407" name="Google Shape;407;p49"/>
            <p:cNvSpPr txBox="1"/>
            <p:nvPr/>
          </p:nvSpPr>
          <p:spPr>
            <a:xfrm>
              <a:off x="1666000" y="1015575"/>
              <a:ext cx="1563300" cy="127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Proxima Nova"/>
                  <a:ea typeface="Proxima Nova"/>
                  <a:cs typeface="Proxima Nova"/>
                  <a:sym typeface="Proxima Nova"/>
                </a:rPr>
                <a:t>Name</a:t>
              </a:r>
              <a:r>
                <a:rPr lang="en-US" sz="1200">
                  <a:latin typeface="Proxima Nova"/>
                  <a:ea typeface="Proxima Nova"/>
                  <a:cs typeface="Proxima Nova"/>
                  <a:sym typeface="Proxima Nova"/>
                </a:rPr>
                <a:t>: John Doe</a:t>
              </a:r>
              <a:endParaRPr sz="1200">
                <a:latin typeface="Proxima Nova"/>
                <a:ea typeface="Proxima Nova"/>
                <a:cs typeface="Proxima Nova"/>
                <a:sym typeface="Proxima Nova"/>
              </a:endParaRPr>
            </a:p>
            <a:p>
              <a:pPr indent="0" lvl="0" marL="0" rtl="0" algn="l">
                <a:spcBef>
                  <a:spcPts val="0"/>
                </a:spcBef>
                <a:spcAft>
                  <a:spcPts val="0"/>
                </a:spcAft>
                <a:buNone/>
              </a:pPr>
              <a:r>
                <a:rPr b="1" lang="en-US" sz="1200">
                  <a:latin typeface="Proxima Nova"/>
                  <a:ea typeface="Proxima Nova"/>
                  <a:cs typeface="Proxima Nova"/>
                  <a:sym typeface="Proxima Nova"/>
                </a:rPr>
                <a:t>Address</a:t>
              </a:r>
              <a:r>
                <a:rPr lang="en-US" sz="1200">
                  <a:latin typeface="Proxima Nova"/>
                  <a:ea typeface="Proxima Nova"/>
                  <a:cs typeface="Proxima Nova"/>
                  <a:sym typeface="Proxima Nova"/>
                </a:rPr>
                <a:t>:</a:t>
              </a:r>
              <a:endParaRPr sz="1200">
                <a:latin typeface="Proxima Nova"/>
                <a:ea typeface="Proxima Nova"/>
                <a:cs typeface="Proxima Nova"/>
                <a:sym typeface="Proxima Nova"/>
              </a:endParaRPr>
            </a:p>
            <a:p>
              <a:pPr indent="0" lvl="0" marL="0" rtl="0" algn="l">
                <a:spcBef>
                  <a:spcPts val="0"/>
                </a:spcBef>
                <a:spcAft>
                  <a:spcPts val="0"/>
                </a:spcAft>
                <a:buNone/>
              </a:pPr>
              <a:r>
                <a:rPr lang="en-US" sz="1200">
                  <a:latin typeface="Proxima Nova"/>
                  <a:ea typeface="Proxima Nova"/>
                  <a:cs typeface="Proxima Nova"/>
                  <a:sym typeface="Proxima Nova"/>
                </a:rPr>
                <a:t>123 Never St</a:t>
              </a:r>
              <a:endParaRPr sz="1200">
                <a:latin typeface="Proxima Nova"/>
                <a:ea typeface="Proxima Nova"/>
                <a:cs typeface="Proxima Nova"/>
                <a:sym typeface="Proxima Nova"/>
              </a:endParaRPr>
            </a:p>
            <a:p>
              <a:pPr indent="0" lvl="0" marL="0" rtl="0" algn="l">
                <a:spcBef>
                  <a:spcPts val="0"/>
                </a:spcBef>
                <a:spcAft>
                  <a:spcPts val="0"/>
                </a:spcAft>
                <a:buNone/>
              </a:pPr>
              <a:r>
                <a:rPr lang="en-US" sz="1200">
                  <a:latin typeface="Proxima Nova"/>
                  <a:ea typeface="Proxima Nova"/>
                  <a:cs typeface="Proxima Nova"/>
                  <a:sym typeface="Proxima Nova"/>
                </a:rPr>
                <a:t>Phoenix, AZ 85001</a:t>
              </a:r>
              <a:endParaRPr sz="1200">
                <a:latin typeface="Proxima Nova"/>
                <a:ea typeface="Proxima Nova"/>
                <a:cs typeface="Proxima Nova"/>
                <a:sym typeface="Proxima Nova"/>
              </a:endParaRPr>
            </a:p>
            <a:p>
              <a:pPr indent="0" lvl="0" marL="0" rtl="0" algn="l">
                <a:spcBef>
                  <a:spcPts val="0"/>
                </a:spcBef>
                <a:spcAft>
                  <a:spcPts val="0"/>
                </a:spcAft>
                <a:buNone/>
              </a:pPr>
              <a:r>
                <a:rPr b="1" lang="en-US" sz="1200">
                  <a:latin typeface="Proxima Nova"/>
                  <a:ea typeface="Proxima Nova"/>
                  <a:cs typeface="Proxima Nova"/>
                  <a:sym typeface="Proxima Nova"/>
                </a:rPr>
                <a:t>Birth Date</a:t>
              </a:r>
              <a:r>
                <a:rPr lang="en-US" sz="1200">
                  <a:latin typeface="Proxima Nova"/>
                  <a:ea typeface="Proxima Nova"/>
                  <a:cs typeface="Proxima Nova"/>
                  <a:sym typeface="Proxima Nova"/>
                </a:rPr>
                <a:t>: 01/01/1995</a:t>
              </a:r>
              <a:endParaRPr sz="1200">
                <a:latin typeface="Proxima Nova"/>
                <a:ea typeface="Proxima Nova"/>
                <a:cs typeface="Proxima Nova"/>
                <a:sym typeface="Proxima Nova"/>
              </a:endParaRPr>
            </a:p>
          </p:txBody>
        </p:sp>
      </p:grpSp>
      <p:grpSp>
        <p:nvGrpSpPr>
          <p:cNvPr id="408" name="Google Shape;408;p49"/>
          <p:cNvGrpSpPr/>
          <p:nvPr/>
        </p:nvGrpSpPr>
        <p:grpSpPr>
          <a:xfrm>
            <a:off x="4605325" y="1512375"/>
            <a:ext cx="2670300" cy="1449300"/>
            <a:chOff x="4477175" y="912875"/>
            <a:chExt cx="2670300" cy="1449300"/>
          </a:xfrm>
        </p:grpSpPr>
        <p:sp>
          <p:nvSpPr>
            <p:cNvPr id="409" name="Google Shape;409;p49"/>
            <p:cNvSpPr/>
            <p:nvPr/>
          </p:nvSpPr>
          <p:spPr>
            <a:xfrm>
              <a:off x="4477175" y="912875"/>
              <a:ext cx="2670300" cy="1449300"/>
            </a:xfrm>
            <a:prstGeom prst="roundRect">
              <a:avLst>
                <a:gd fmla="val 16667" name="adj"/>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49"/>
            <p:cNvPicPr preferRelativeResize="0"/>
            <p:nvPr/>
          </p:nvPicPr>
          <p:blipFill>
            <a:blip r:embed="rId3">
              <a:alphaModFix/>
            </a:blip>
            <a:stretch>
              <a:fillRect/>
            </a:stretch>
          </p:blipFill>
          <p:spPr>
            <a:xfrm>
              <a:off x="4572000" y="1180325"/>
              <a:ext cx="914400" cy="914400"/>
            </a:xfrm>
            <a:prstGeom prst="rect">
              <a:avLst/>
            </a:prstGeom>
            <a:noFill/>
            <a:ln>
              <a:noFill/>
            </a:ln>
          </p:spPr>
        </p:pic>
        <p:pic>
          <p:nvPicPr>
            <p:cNvPr id="411" name="Google Shape;411;p49"/>
            <p:cNvPicPr preferRelativeResize="0"/>
            <p:nvPr/>
          </p:nvPicPr>
          <p:blipFill>
            <a:blip r:embed="rId4">
              <a:alphaModFix/>
            </a:blip>
            <a:stretch>
              <a:fillRect/>
            </a:stretch>
          </p:blipFill>
          <p:spPr>
            <a:xfrm>
              <a:off x="6120325" y="1180325"/>
              <a:ext cx="914400" cy="914400"/>
            </a:xfrm>
            <a:prstGeom prst="rect">
              <a:avLst/>
            </a:prstGeom>
            <a:noFill/>
            <a:ln>
              <a:noFill/>
            </a:ln>
          </p:spPr>
        </p:pic>
        <p:sp>
          <p:nvSpPr>
            <p:cNvPr id="412" name="Google Shape;412;p49"/>
            <p:cNvSpPr txBox="1"/>
            <p:nvPr/>
          </p:nvSpPr>
          <p:spPr>
            <a:xfrm>
              <a:off x="5089300" y="1466325"/>
              <a:ext cx="1221000" cy="37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Over 21</a:t>
              </a:r>
              <a:endParaRPr sz="1800">
                <a:latin typeface="Proxima Nova"/>
                <a:ea typeface="Proxima Nova"/>
                <a:cs typeface="Proxima Nova"/>
                <a:sym typeface="Proxima Nova"/>
              </a:endParaRPr>
            </a:p>
          </p:txBody>
        </p:sp>
      </p:grpSp>
      <p:sp>
        <p:nvSpPr>
          <p:cNvPr id="413" name="Google Shape;413;p49"/>
          <p:cNvSpPr txBox="1"/>
          <p:nvPr/>
        </p:nvSpPr>
        <p:spPr>
          <a:xfrm>
            <a:off x="1761463" y="3067425"/>
            <a:ext cx="24963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900FF"/>
                </a:solidFill>
                <a:latin typeface="Proxima Nova"/>
                <a:ea typeface="Proxima Nova"/>
                <a:cs typeface="Proxima Nova"/>
                <a:sym typeface="Proxima Nova"/>
              </a:rPr>
              <a:t>Without</a:t>
            </a: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Zero Knowledge Proofs</a:t>
            </a:r>
            <a:endParaRPr sz="1800">
              <a:latin typeface="Proxima Nova"/>
              <a:ea typeface="Proxima Nova"/>
              <a:cs typeface="Proxima Nova"/>
              <a:sym typeface="Proxima Nova"/>
            </a:endParaRPr>
          </a:p>
        </p:txBody>
      </p:sp>
      <p:sp>
        <p:nvSpPr>
          <p:cNvPr id="414" name="Google Shape;414;p49"/>
          <p:cNvSpPr txBox="1"/>
          <p:nvPr/>
        </p:nvSpPr>
        <p:spPr>
          <a:xfrm>
            <a:off x="4692338" y="3067425"/>
            <a:ext cx="24963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900FF"/>
                </a:solidFill>
                <a:latin typeface="Proxima Nova"/>
                <a:ea typeface="Proxima Nova"/>
                <a:cs typeface="Proxima Nova"/>
                <a:sym typeface="Proxima Nova"/>
              </a:rPr>
              <a:t>With</a:t>
            </a: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Zero Knowledge Proofs</a:t>
            </a:r>
            <a:endParaRPr sz="18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0"/>
          <p:cNvSpPr txBox="1"/>
          <p:nvPr/>
        </p:nvSpPr>
        <p:spPr>
          <a:xfrm>
            <a:off x="1683450" y="2189950"/>
            <a:ext cx="5777100" cy="2057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Clr>
                <a:schemeClr val="dk1"/>
              </a:buClr>
              <a:buSzPts val="1100"/>
              <a:buFont typeface="Arial"/>
              <a:buNone/>
            </a:pPr>
            <a:r>
              <a:rPr lang="en-US" sz="2400">
                <a:solidFill>
                  <a:srgbClr val="414042"/>
                </a:solidFill>
                <a:latin typeface="Proxima Nova"/>
                <a:ea typeface="Proxima Nova"/>
                <a:cs typeface="Proxima Nova"/>
                <a:sym typeface="Proxima Nova"/>
              </a:rPr>
              <a:t>Every individual question in the game 20 questions is an example of how a zero knowledge proof request works. Similar to the game, if the guesser asks good questions, they'll be able correlate too much information.</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b="1" sz="2400">
              <a:solidFill>
                <a:srgbClr val="74D1D6"/>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b="1" sz="2400">
              <a:solidFill>
                <a:srgbClr val="74D1D6"/>
              </a:solidFill>
              <a:latin typeface="Proxima Nova"/>
              <a:ea typeface="Proxima Nova"/>
              <a:cs typeface="Proxima Nova"/>
              <a:sym typeface="Proxima Nova"/>
            </a:endParaRPr>
          </a:p>
        </p:txBody>
      </p:sp>
      <p:sp>
        <p:nvSpPr>
          <p:cNvPr id="420" name="Google Shape;420;p50"/>
          <p:cNvSpPr/>
          <p:nvPr/>
        </p:nvSpPr>
        <p:spPr>
          <a:xfrm>
            <a:off x="3263424" y="795025"/>
            <a:ext cx="2617155" cy="121881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gradFill>
                  <a:gsLst>
                    <a:gs pos="0">
                      <a:srgbClr val="9900FF"/>
                    </a:gs>
                    <a:gs pos="100000">
                      <a:srgbClr val="00FFFF"/>
                    </a:gs>
                  </a:gsLst>
                  <a:path path="circle">
                    <a:fillToRect b="50%" l="50%" r="50%" t="50%"/>
                  </a:path>
                  <a:tileRect/>
                </a:gradFill>
                <a:latin typeface="Arial"/>
              </a:rPr>
              <a:t>20?</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1"/>
          <p:cNvSpPr txBox="1"/>
          <p:nvPr>
            <p:ph idx="1" type="subTitle"/>
          </p:nvPr>
        </p:nvSpPr>
        <p:spPr>
          <a:xfrm>
            <a:off x="646425" y="2250409"/>
            <a:ext cx="7632600" cy="642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2400"/>
              <a:buNone/>
            </a:pPr>
            <a:r>
              <a:rPr b="1" lang="en-US"/>
              <a:t>Decentralized Key Management</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4"/>
          <p:cNvSpPr txBox="1"/>
          <p:nvPr/>
        </p:nvSpPr>
        <p:spPr>
          <a:xfrm>
            <a:off x="707150" y="577100"/>
            <a:ext cx="7541400" cy="10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942AFF"/>
              </a:solidFill>
              <a:latin typeface="Proxima Nova"/>
              <a:ea typeface="Proxima Nova"/>
              <a:cs typeface="Proxima Nova"/>
              <a:sym typeface="Proxima Nova"/>
            </a:endParaRPr>
          </a:p>
        </p:txBody>
      </p:sp>
      <p:sp>
        <p:nvSpPr>
          <p:cNvPr id="209" name="Google Shape;209;p34"/>
          <p:cNvSpPr txBox="1"/>
          <p:nvPr/>
        </p:nvSpPr>
        <p:spPr>
          <a:xfrm>
            <a:off x="707150" y="1147050"/>
            <a:ext cx="7811400" cy="284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800">
                <a:solidFill>
                  <a:srgbClr val="414042"/>
                </a:solidFill>
                <a:latin typeface="Proxima Nova"/>
                <a:ea typeface="Proxima Nova"/>
                <a:cs typeface="Proxima Nova"/>
                <a:sym typeface="Proxima Nova"/>
              </a:rPr>
              <a:t>Link to Slides</a:t>
            </a:r>
            <a:endParaRPr b="1" sz="4800">
              <a:solidFill>
                <a:srgbClr val="414042"/>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US" sz="4800">
                <a:solidFill>
                  <a:srgbClr val="414042"/>
                </a:solidFill>
                <a:latin typeface="Proxima Nova"/>
                <a:ea typeface="Proxima Nova"/>
                <a:cs typeface="Proxima Nova"/>
                <a:sym typeface="Proxima Nova"/>
              </a:rPr>
              <a:t>bitly.com/indy-dev</a:t>
            </a:r>
            <a:endParaRPr b="1" sz="4800">
              <a:solidFill>
                <a:srgbClr val="414042"/>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t/>
            </a:r>
            <a:endParaRPr b="1" sz="2400">
              <a:solidFill>
                <a:srgbClr val="414042"/>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t/>
            </a:r>
            <a:endParaRPr b="1" sz="2400">
              <a:solidFill>
                <a:srgbClr val="41404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1404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414042"/>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2"/>
          <p:cNvSpPr txBox="1"/>
          <p:nvPr/>
        </p:nvSpPr>
        <p:spPr>
          <a:xfrm>
            <a:off x="709225" y="1187475"/>
            <a:ext cx="7566600" cy="3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2"/>
          <p:cNvSpPr txBox="1"/>
          <p:nvPr/>
        </p:nvSpPr>
        <p:spPr>
          <a:xfrm>
            <a:off x="425813" y="197325"/>
            <a:ext cx="76146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414042"/>
                </a:solidFill>
                <a:latin typeface="Proxima Nova"/>
                <a:ea typeface="Proxima Nova"/>
                <a:cs typeface="Proxima Nova"/>
                <a:sym typeface="Proxima Nova"/>
              </a:rPr>
              <a:t>Agents mapped to the real world</a:t>
            </a:r>
            <a:endParaRPr b="1" sz="2800">
              <a:solidFill>
                <a:srgbClr val="414042"/>
              </a:solidFill>
              <a:latin typeface="Proxima Nova"/>
              <a:ea typeface="Proxima Nova"/>
              <a:cs typeface="Proxima Nova"/>
              <a:sym typeface="Proxima Nova"/>
            </a:endParaRPr>
          </a:p>
        </p:txBody>
      </p:sp>
      <p:pic>
        <p:nvPicPr>
          <p:cNvPr id="432" name="Google Shape;432;p52"/>
          <p:cNvPicPr preferRelativeResize="0"/>
          <p:nvPr/>
        </p:nvPicPr>
        <p:blipFill>
          <a:blip r:embed="rId3">
            <a:alphaModFix/>
          </a:blip>
          <a:stretch>
            <a:fillRect/>
          </a:stretch>
        </p:blipFill>
        <p:spPr>
          <a:xfrm>
            <a:off x="6290000" y="1624013"/>
            <a:ext cx="2419350" cy="1895475"/>
          </a:xfrm>
          <a:prstGeom prst="rect">
            <a:avLst/>
          </a:prstGeom>
          <a:noFill/>
          <a:ln>
            <a:noFill/>
          </a:ln>
        </p:spPr>
      </p:pic>
      <p:pic>
        <p:nvPicPr>
          <p:cNvPr id="433" name="Google Shape;433;p52"/>
          <p:cNvPicPr preferRelativeResize="0"/>
          <p:nvPr/>
        </p:nvPicPr>
        <p:blipFill>
          <a:blip r:embed="rId4">
            <a:alphaModFix/>
          </a:blip>
          <a:stretch>
            <a:fillRect/>
          </a:stretch>
        </p:blipFill>
        <p:spPr>
          <a:xfrm>
            <a:off x="3181688" y="1409700"/>
            <a:ext cx="1971675" cy="2324100"/>
          </a:xfrm>
          <a:prstGeom prst="rect">
            <a:avLst/>
          </a:prstGeom>
          <a:noFill/>
          <a:ln>
            <a:noFill/>
          </a:ln>
        </p:spPr>
      </p:pic>
      <p:pic>
        <p:nvPicPr>
          <p:cNvPr id="434" name="Google Shape;434;p52"/>
          <p:cNvPicPr preferRelativeResize="0"/>
          <p:nvPr/>
        </p:nvPicPr>
        <p:blipFill>
          <a:blip r:embed="rId5">
            <a:alphaModFix/>
          </a:blip>
          <a:stretch>
            <a:fillRect/>
          </a:stretch>
        </p:blipFill>
        <p:spPr>
          <a:xfrm>
            <a:off x="425825" y="1762147"/>
            <a:ext cx="1619225" cy="1619225"/>
          </a:xfrm>
          <a:prstGeom prst="rect">
            <a:avLst/>
          </a:prstGeom>
          <a:noFill/>
          <a:ln>
            <a:noFill/>
          </a:ln>
        </p:spPr>
      </p:pic>
      <p:sp>
        <p:nvSpPr>
          <p:cNvPr id="435" name="Google Shape;435;p52"/>
          <p:cNvSpPr/>
          <p:nvPr/>
        </p:nvSpPr>
        <p:spPr>
          <a:xfrm>
            <a:off x="2266363" y="2536150"/>
            <a:ext cx="759600" cy="373800"/>
          </a:xfrm>
          <a:prstGeom prst="rightArrow">
            <a:avLst>
              <a:gd fmla="val 50000" name="adj1"/>
              <a:gd fmla="val 50000" name="adj2"/>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2"/>
          <p:cNvSpPr/>
          <p:nvPr/>
        </p:nvSpPr>
        <p:spPr>
          <a:xfrm>
            <a:off x="5387075" y="2536150"/>
            <a:ext cx="759600" cy="373800"/>
          </a:xfrm>
          <a:prstGeom prst="rightArrow">
            <a:avLst>
              <a:gd fmla="val 50000" name="adj1"/>
              <a:gd fmla="val 50000" name="adj2"/>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53"/>
          <p:cNvSpPr txBox="1"/>
          <p:nvPr/>
        </p:nvSpPr>
        <p:spPr>
          <a:xfrm>
            <a:off x="709225" y="1187475"/>
            <a:ext cx="7566600" cy="3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3"/>
          <p:cNvSpPr txBox="1"/>
          <p:nvPr/>
        </p:nvSpPr>
        <p:spPr>
          <a:xfrm>
            <a:off x="442275" y="188425"/>
            <a:ext cx="76146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414042"/>
                </a:solidFill>
                <a:latin typeface="Proxima Nova"/>
                <a:ea typeface="Proxima Nova"/>
                <a:cs typeface="Proxima Nova"/>
                <a:sym typeface="Proxima Nova"/>
              </a:rPr>
              <a:t>Agents make key management organized</a:t>
            </a:r>
            <a:endParaRPr b="1" sz="2800">
              <a:solidFill>
                <a:srgbClr val="414042"/>
              </a:solidFill>
              <a:latin typeface="Proxima Nova"/>
              <a:ea typeface="Proxima Nova"/>
              <a:cs typeface="Proxima Nova"/>
              <a:sym typeface="Proxima Nova"/>
            </a:endParaRPr>
          </a:p>
        </p:txBody>
      </p:sp>
      <p:pic>
        <p:nvPicPr>
          <p:cNvPr id="443" name="Google Shape;443;p53"/>
          <p:cNvPicPr preferRelativeResize="0"/>
          <p:nvPr/>
        </p:nvPicPr>
        <p:blipFill>
          <a:blip r:embed="rId3">
            <a:alphaModFix/>
          </a:blip>
          <a:stretch>
            <a:fillRect/>
          </a:stretch>
        </p:blipFill>
        <p:spPr>
          <a:xfrm>
            <a:off x="2573275" y="1771650"/>
            <a:ext cx="2857500" cy="1600200"/>
          </a:xfrm>
          <a:prstGeom prst="rect">
            <a:avLst/>
          </a:prstGeom>
          <a:noFill/>
          <a:ln>
            <a:noFill/>
          </a:ln>
        </p:spPr>
      </p:pic>
      <p:pic>
        <p:nvPicPr>
          <p:cNvPr id="444" name="Google Shape;444;p53"/>
          <p:cNvPicPr preferRelativeResize="0"/>
          <p:nvPr/>
        </p:nvPicPr>
        <p:blipFill>
          <a:blip r:embed="rId4">
            <a:alphaModFix/>
          </a:blip>
          <a:stretch>
            <a:fillRect/>
          </a:stretch>
        </p:blipFill>
        <p:spPr>
          <a:xfrm>
            <a:off x="0" y="1762134"/>
            <a:ext cx="1619225" cy="1619225"/>
          </a:xfrm>
          <a:prstGeom prst="rect">
            <a:avLst/>
          </a:prstGeom>
          <a:noFill/>
          <a:ln>
            <a:noFill/>
          </a:ln>
        </p:spPr>
      </p:pic>
      <p:sp>
        <p:nvSpPr>
          <p:cNvPr id="445" name="Google Shape;445;p53"/>
          <p:cNvSpPr/>
          <p:nvPr/>
        </p:nvSpPr>
        <p:spPr>
          <a:xfrm>
            <a:off x="1769175" y="2384850"/>
            <a:ext cx="759600" cy="373800"/>
          </a:xfrm>
          <a:prstGeom prst="rightArrow">
            <a:avLst>
              <a:gd fmla="val 50000" name="adj1"/>
              <a:gd fmla="val 50000" name="adj2"/>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3"/>
          <p:cNvSpPr/>
          <p:nvPr/>
        </p:nvSpPr>
        <p:spPr>
          <a:xfrm>
            <a:off x="5217175" y="2384838"/>
            <a:ext cx="759600" cy="373800"/>
          </a:xfrm>
          <a:prstGeom prst="rightArrow">
            <a:avLst>
              <a:gd fmla="val 50000" name="adj1"/>
              <a:gd fmla="val 50000" name="adj2"/>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53"/>
          <p:cNvPicPr preferRelativeResize="0"/>
          <p:nvPr/>
        </p:nvPicPr>
        <p:blipFill>
          <a:blip r:embed="rId5">
            <a:alphaModFix/>
          </a:blip>
          <a:stretch>
            <a:fillRect/>
          </a:stretch>
        </p:blipFill>
        <p:spPr>
          <a:xfrm>
            <a:off x="6384818" y="1961900"/>
            <a:ext cx="2759175" cy="1219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4"/>
          <p:cNvSpPr txBox="1"/>
          <p:nvPr/>
        </p:nvSpPr>
        <p:spPr>
          <a:xfrm>
            <a:off x="709225" y="1187475"/>
            <a:ext cx="7566600" cy="32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4"/>
          <p:cNvSpPr txBox="1"/>
          <p:nvPr/>
        </p:nvSpPr>
        <p:spPr>
          <a:xfrm>
            <a:off x="442275" y="188425"/>
            <a:ext cx="76146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414042"/>
                </a:solidFill>
                <a:latin typeface="Proxima Nova"/>
                <a:ea typeface="Proxima Nova"/>
                <a:cs typeface="Proxima Nova"/>
                <a:sym typeface="Proxima Nova"/>
              </a:rPr>
              <a:t>Agents allow for diffused trust of keys</a:t>
            </a:r>
            <a:endParaRPr b="1" sz="2800">
              <a:solidFill>
                <a:srgbClr val="414042"/>
              </a:solidFill>
              <a:latin typeface="Proxima Nova"/>
              <a:ea typeface="Proxima Nova"/>
              <a:cs typeface="Proxima Nova"/>
              <a:sym typeface="Proxima Nova"/>
            </a:endParaRPr>
          </a:p>
        </p:txBody>
      </p:sp>
      <p:pic>
        <p:nvPicPr>
          <p:cNvPr id="454" name="Google Shape;454;p54"/>
          <p:cNvPicPr preferRelativeResize="0"/>
          <p:nvPr/>
        </p:nvPicPr>
        <p:blipFill>
          <a:blip r:embed="rId3">
            <a:alphaModFix/>
          </a:blip>
          <a:stretch>
            <a:fillRect/>
          </a:stretch>
        </p:blipFill>
        <p:spPr>
          <a:xfrm>
            <a:off x="1526021" y="1587800"/>
            <a:ext cx="5447103" cy="2407850"/>
          </a:xfrm>
          <a:prstGeom prst="rect">
            <a:avLst/>
          </a:prstGeom>
          <a:noFill/>
          <a:ln>
            <a:noFill/>
          </a:ln>
        </p:spPr>
      </p:pic>
      <p:sp>
        <p:nvSpPr>
          <p:cNvPr id="455" name="Google Shape;455;p54"/>
          <p:cNvSpPr/>
          <p:nvPr/>
        </p:nvSpPr>
        <p:spPr>
          <a:xfrm>
            <a:off x="5617475" y="1966125"/>
            <a:ext cx="1622700" cy="1747500"/>
          </a:xfrm>
          <a:prstGeom prst="noSmoking">
            <a:avLst>
              <a:gd fmla="val 18750" name="adj"/>
            </a:avLst>
          </a:prstGeom>
          <a:solidFill>
            <a:srgbClr val="FF0000"/>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3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id="460" name="Google Shape;460;p55"/>
          <p:cNvPicPr preferRelativeResize="0"/>
          <p:nvPr/>
        </p:nvPicPr>
        <p:blipFill>
          <a:blip r:embed="rId3">
            <a:alphaModFix/>
          </a:blip>
          <a:stretch>
            <a:fillRect/>
          </a:stretch>
        </p:blipFill>
        <p:spPr>
          <a:xfrm>
            <a:off x="1297500" y="1307850"/>
            <a:ext cx="1034200" cy="1034200"/>
          </a:xfrm>
          <a:prstGeom prst="rect">
            <a:avLst/>
          </a:prstGeom>
          <a:noFill/>
          <a:ln>
            <a:noFill/>
          </a:ln>
        </p:spPr>
      </p:pic>
      <p:pic>
        <p:nvPicPr>
          <p:cNvPr id="461" name="Google Shape;461;p55"/>
          <p:cNvPicPr preferRelativeResize="0"/>
          <p:nvPr/>
        </p:nvPicPr>
        <p:blipFill>
          <a:blip r:embed="rId3">
            <a:alphaModFix/>
          </a:blip>
          <a:stretch>
            <a:fillRect/>
          </a:stretch>
        </p:blipFill>
        <p:spPr>
          <a:xfrm>
            <a:off x="2676200" y="1307850"/>
            <a:ext cx="1034200" cy="1034200"/>
          </a:xfrm>
          <a:prstGeom prst="rect">
            <a:avLst/>
          </a:prstGeom>
          <a:noFill/>
          <a:ln>
            <a:noFill/>
          </a:ln>
        </p:spPr>
      </p:pic>
      <p:pic>
        <p:nvPicPr>
          <p:cNvPr id="462" name="Google Shape;462;p55"/>
          <p:cNvPicPr preferRelativeResize="0"/>
          <p:nvPr/>
        </p:nvPicPr>
        <p:blipFill>
          <a:blip r:embed="rId3">
            <a:alphaModFix/>
          </a:blip>
          <a:stretch>
            <a:fillRect/>
          </a:stretch>
        </p:blipFill>
        <p:spPr>
          <a:xfrm>
            <a:off x="4177375" y="1307850"/>
            <a:ext cx="1034200" cy="1034200"/>
          </a:xfrm>
          <a:prstGeom prst="rect">
            <a:avLst/>
          </a:prstGeom>
          <a:noFill/>
          <a:ln>
            <a:noFill/>
          </a:ln>
        </p:spPr>
      </p:pic>
      <p:pic>
        <p:nvPicPr>
          <p:cNvPr id="463" name="Google Shape;463;p55"/>
          <p:cNvPicPr preferRelativeResize="0"/>
          <p:nvPr/>
        </p:nvPicPr>
        <p:blipFill>
          <a:blip r:embed="rId3">
            <a:alphaModFix/>
          </a:blip>
          <a:stretch>
            <a:fillRect/>
          </a:stretch>
        </p:blipFill>
        <p:spPr>
          <a:xfrm>
            <a:off x="5739788" y="1307850"/>
            <a:ext cx="1034200" cy="1034200"/>
          </a:xfrm>
          <a:prstGeom prst="rect">
            <a:avLst/>
          </a:prstGeom>
          <a:noFill/>
          <a:ln>
            <a:noFill/>
          </a:ln>
        </p:spPr>
      </p:pic>
      <p:pic>
        <p:nvPicPr>
          <p:cNvPr id="464" name="Google Shape;464;p55"/>
          <p:cNvPicPr preferRelativeResize="0"/>
          <p:nvPr/>
        </p:nvPicPr>
        <p:blipFill>
          <a:blip r:embed="rId3">
            <a:alphaModFix/>
          </a:blip>
          <a:stretch>
            <a:fillRect/>
          </a:stretch>
        </p:blipFill>
        <p:spPr>
          <a:xfrm>
            <a:off x="7302200" y="1307850"/>
            <a:ext cx="1034200" cy="1034200"/>
          </a:xfrm>
          <a:prstGeom prst="rect">
            <a:avLst/>
          </a:prstGeom>
          <a:noFill/>
          <a:ln>
            <a:noFill/>
          </a:ln>
        </p:spPr>
      </p:pic>
      <p:pic>
        <p:nvPicPr>
          <p:cNvPr id="465" name="Google Shape;465;p55"/>
          <p:cNvPicPr preferRelativeResize="0"/>
          <p:nvPr/>
        </p:nvPicPr>
        <p:blipFill>
          <a:blip r:embed="rId4">
            <a:alphaModFix/>
          </a:blip>
          <a:stretch>
            <a:fillRect/>
          </a:stretch>
        </p:blipFill>
        <p:spPr>
          <a:xfrm>
            <a:off x="4142950" y="3375700"/>
            <a:ext cx="1103050" cy="1103050"/>
          </a:xfrm>
          <a:prstGeom prst="rect">
            <a:avLst/>
          </a:prstGeom>
          <a:noFill/>
          <a:ln>
            <a:noFill/>
          </a:ln>
        </p:spPr>
      </p:pic>
      <p:sp>
        <p:nvSpPr>
          <p:cNvPr id="466" name="Google Shape;466;p55"/>
          <p:cNvSpPr/>
          <p:nvPr/>
        </p:nvSpPr>
        <p:spPr>
          <a:xfrm rot="1983676">
            <a:off x="1708610" y="2680442"/>
            <a:ext cx="2600563" cy="540369"/>
          </a:xfrm>
          <a:prstGeom prst="rightArrow">
            <a:avLst>
              <a:gd fmla="val 50000" name="adj1"/>
              <a:gd fmla="val 50000" name="adj2"/>
            </a:avLst>
          </a:prstGeom>
          <a:solidFill>
            <a:srgbClr val="AFD28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5"/>
          <p:cNvSpPr/>
          <p:nvPr/>
        </p:nvSpPr>
        <p:spPr>
          <a:xfrm rot="5401796">
            <a:off x="4073019" y="2457541"/>
            <a:ext cx="1148700" cy="540300"/>
          </a:xfrm>
          <a:prstGeom prst="rightArrow">
            <a:avLst>
              <a:gd fmla="val 50000" name="adj1"/>
              <a:gd fmla="val 50000" name="adj2"/>
            </a:avLst>
          </a:prstGeom>
          <a:solidFill>
            <a:srgbClr val="AFD28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5"/>
          <p:cNvSpPr/>
          <p:nvPr/>
        </p:nvSpPr>
        <p:spPr>
          <a:xfrm rot="9129648">
            <a:off x="5221922" y="2752995"/>
            <a:ext cx="2600474" cy="540286"/>
          </a:xfrm>
          <a:prstGeom prst="rightArrow">
            <a:avLst>
              <a:gd fmla="val 50000" name="adj1"/>
              <a:gd fmla="val 50000" name="adj2"/>
            </a:avLst>
          </a:prstGeom>
          <a:solidFill>
            <a:srgbClr val="AFD28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5"/>
          <p:cNvSpPr/>
          <p:nvPr/>
        </p:nvSpPr>
        <p:spPr>
          <a:xfrm>
            <a:off x="2831650" y="1430050"/>
            <a:ext cx="723300" cy="723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5"/>
          <p:cNvSpPr/>
          <p:nvPr/>
        </p:nvSpPr>
        <p:spPr>
          <a:xfrm>
            <a:off x="5895238" y="1463300"/>
            <a:ext cx="723300" cy="723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5"/>
          <p:cNvPicPr preferRelativeResize="0"/>
          <p:nvPr/>
        </p:nvPicPr>
        <p:blipFill>
          <a:blip r:embed="rId5">
            <a:alphaModFix/>
          </a:blip>
          <a:stretch>
            <a:fillRect/>
          </a:stretch>
        </p:blipFill>
        <p:spPr>
          <a:xfrm>
            <a:off x="4120125" y="3352875"/>
            <a:ext cx="1148700" cy="1148700"/>
          </a:xfrm>
          <a:prstGeom prst="rect">
            <a:avLst/>
          </a:prstGeom>
          <a:noFill/>
          <a:ln>
            <a:noFill/>
          </a:ln>
        </p:spPr>
      </p:pic>
      <p:sp>
        <p:nvSpPr>
          <p:cNvPr id="472" name="Google Shape;472;p55"/>
          <p:cNvSpPr/>
          <p:nvPr/>
        </p:nvSpPr>
        <p:spPr>
          <a:xfrm>
            <a:off x="1485925" y="1504200"/>
            <a:ext cx="723300" cy="723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55"/>
          <p:cNvPicPr preferRelativeResize="0"/>
          <p:nvPr/>
        </p:nvPicPr>
        <p:blipFill>
          <a:blip r:embed="rId6">
            <a:alphaModFix/>
          </a:blip>
          <a:stretch>
            <a:fillRect/>
          </a:stretch>
        </p:blipFill>
        <p:spPr>
          <a:xfrm>
            <a:off x="4110713" y="3343450"/>
            <a:ext cx="1167525" cy="1167525"/>
          </a:xfrm>
          <a:prstGeom prst="rect">
            <a:avLst/>
          </a:prstGeom>
          <a:noFill/>
          <a:ln>
            <a:noFill/>
          </a:ln>
        </p:spPr>
      </p:pic>
      <p:sp>
        <p:nvSpPr>
          <p:cNvPr id="474" name="Google Shape;474;p55"/>
          <p:cNvSpPr txBox="1"/>
          <p:nvPr/>
        </p:nvSpPr>
        <p:spPr>
          <a:xfrm>
            <a:off x="442275" y="188425"/>
            <a:ext cx="76146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414042"/>
                </a:solidFill>
                <a:latin typeface="Proxima Nova"/>
                <a:ea typeface="Proxima Nova"/>
                <a:cs typeface="Proxima Nova"/>
                <a:sym typeface="Proxima Nova"/>
              </a:rPr>
              <a:t>Social Recovery</a:t>
            </a:r>
            <a:endParaRPr b="1" sz="2800">
              <a:solidFill>
                <a:srgbClr val="414042"/>
              </a:solidFill>
              <a:latin typeface="Proxima Nova"/>
              <a:ea typeface="Proxima Nova"/>
              <a:cs typeface="Proxima Nova"/>
              <a:sym typeface="Proxima Nova"/>
            </a:endParaRPr>
          </a:p>
        </p:txBody>
      </p:sp>
      <p:pic>
        <p:nvPicPr>
          <p:cNvPr id="475" name="Google Shape;475;p55"/>
          <p:cNvPicPr preferRelativeResize="0"/>
          <p:nvPr/>
        </p:nvPicPr>
        <p:blipFill>
          <a:blip r:embed="rId7">
            <a:alphaModFix/>
          </a:blip>
          <a:stretch>
            <a:fillRect/>
          </a:stretch>
        </p:blipFill>
        <p:spPr>
          <a:xfrm>
            <a:off x="1345725" y="773729"/>
            <a:ext cx="863500" cy="863500"/>
          </a:xfrm>
          <a:prstGeom prst="rect">
            <a:avLst/>
          </a:prstGeom>
          <a:noFill/>
          <a:ln>
            <a:noFill/>
          </a:ln>
        </p:spPr>
      </p:pic>
      <p:pic>
        <p:nvPicPr>
          <p:cNvPr id="476" name="Google Shape;476;p55"/>
          <p:cNvPicPr preferRelativeResize="0"/>
          <p:nvPr/>
        </p:nvPicPr>
        <p:blipFill>
          <a:blip r:embed="rId7">
            <a:alphaModFix/>
          </a:blip>
          <a:stretch>
            <a:fillRect/>
          </a:stretch>
        </p:blipFill>
        <p:spPr>
          <a:xfrm>
            <a:off x="2761550" y="704054"/>
            <a:ext cx="863500" cy="863500"/>
          </a:xfrm>
          <a:prstGeom prst="rect">
            <a:avLst/>
          </a:prstGeom>
          <a:noFill/>
          <a:ln>
            <a:noFill/>
          </a:ln>
        </p:spPr>
      </p:pic>
      <p:pic>
        <p:nvPicPr>
          <p:cNvPr id="477" name="Google Shape;477;p55"/>
          <p:cNvPicPr preferRelativeResize="0"/>
          <p:nvPr/>
        </p:nvPicPr>
        <p:blipFill>
          <a:blip r:embed="rId7">
            <a:alphaModFix/>
          </a:blip>
          <a:stretch>
            <a:fillRect/>
          </a:stretch>
        </p:blipFill>
        <p:spPr>
          <a:xfrm>
            <a:off x="4215625" y="704054"/>
            <a:ext cx="863500" cy="863500"/>
          </a:xfrm>
          <a:prstGeom prst="rect">
            <a:avLst/>
          </a:prstGeom>
          <a:noFill/>
          <a:ln>
            <a:noFill/>
          </a:ln>
        </p:spPr>
      </p:pic>
      <p:pic>
        <p:nvPicPr>
          <p:cNvPr id="478" name="Google Shape;478;p55"/>
          <p:cNvPicPr preferRelativeResize="0"/>
          <p:nvPr/>
        </p:nvPicPr>
        <p:blipFill>
          <a:blip r:embed="rId7">
            <a:alphaModFix/>
          </a:blip>
          <a:stretch>
            <a:fillRect/>
          </a:stretch>
        </p:blipFill>
        <p:spPr>
          <a:xfrm>
            <a:off x="5825138" y="704054"/>
            <a:ext cx="863500" cy="863500"/>
          </a:xfrm>
          <a:prstGeom prst="rect">
            <a:avLst/>
          </a:prstGeom>
          <a:noFill/>
          <a:ln>
            <a:noFill/>
          </a:ln>
        </p:spPr>
      </p:pic>
      <p:pic>
        <p:nvPicPr>
          <p:cNvPr id="479" name="Google Shape;479;p55"/>
          <p:cNvPicPr preferRelativeResize="0"/>
          <p:nvPr/>
        </p:nvPicPr>
        <p:blipFill>
          <a:blip r:embed="rId7">
            <a:alphaModFix/>
          </a:blip>
          <a:stretch>
            <a:fillRect/>
          </a:stretch>
        </p:blipFill>
        <p:spPr>
          <a:xfrm>
            <a:off x="7387550" y="640704"/>
            <a:ext cx="863500" cy="86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
                                        <p:tgtEl>
                                          <p:spTgt spid="462"/>
                                        </p:tgtEl>
                                      </p:cBhvr>
                                    </p:animEffec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200"/>
                                        <p:tgtEl>
                                          <p:spTgt spid="466"/>
                                        </p:tgtEl>
                                        <p:attrNameLst>
                                          <p:attrName>ppt_x</p:attrName>
                                        </p:attrNameLst>
                                      </p:cBhvr>
                                      <p:tavLst>
                                        <p:tav fmla="" tm="0">
                                          <p:val>
                                            <p:strVal val="#ppt_x-1"/>
                                          </p:val>
                                        </p:tav>
                                        <p:tav fmla="" tm="100000">
                                          <p:val>
                                            <p:strVal val="#ppt_x"/>
                                          </p:val>
                                        </p:tav>
                                      </p:tavLst>
                                    </p:anim>
                                  </p:childTnLst>
                                </p:cTn>
                              </p:par>
                            </p:childTnLst>
                          </p:cTn>
                        </p:par>
                        <p:par>
                          <p:cTn fill="hold">
                            <p:stCondLst>
                              <p:cond delay="200"/>
                            </p:stCondLst>
                            <p:childTnLst>
                              <p:par>
                                <p:cTn fill="hold" nodeType="after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par>
                          <p:cTn fill="hold">
                            <p:stCondLst>
                              <p:cond delay="400"/>
                            </p:stCondLst>
                            <p:childTnLst>
                              <p:par>
                                <p:cTn fill="hold" nodeType="afterEffect" presetClass="entr" presetID="2" presetSubtype="1">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200"/>
                                        <p:tgtEl>
                                          <p:spTgt spid="467"/>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par>
                          <p:cTn fill="hold">
                            <p:stCondLst>
                              <p:cond delay="800"/>
                            </p:stCondLst>
                            <p:childTnLst>
                              <p:par>
                                <p:cTn fill="hold" nodeType="afterEffect" presetClass="entr" presetID="2" presetSubtype="2">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200"/>
                                        <p:tgtEl>
                                          <p:spTgt spid="46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200"/>
                                        <p:tgtEl>
                                          <p:spTgt spid="465"/>
                                        </p:tgtEl>
                                      </p:cBhvr>
                                    </p:animEffect>
                                    <p:set>
                                      <p:cBhvr>
                                        <p:cTn dur="1" fill="hold">
                                          <p:stCondLst>
                                            <p:cond delay="200"/>
                                          </p:stCondLst>
                                        </p:cTn>
                                        <p:tgtEl>
                                          <p:spTgt spid="46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2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200"/>
                                          </p:stCondLst>
                                        </p:cTn>
                                        <p:tgtEl>
                                          <p:spTgt spid="46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xit" presetID="10" presetSubtype="0">
                                  <p:stCondLst>
                                    <p:cond delay="0"/>
                                  </p:stCondLst>
                                  <p:childTnLst>
                                    <p:animEffect filter="fade" transition="out">
                                      <p:cBhvr>
                                        <p:cTn dur="200"/>
                                        <p:tgtEl>
                                          <p:spTgt spid="471"/>
                                        </p:tgtEl>
                                      </p:cBhvr>
                                    </p:animEffect>
                                    <p:set>
                                      <p:cBhvr>
                                        <p:cTn dur="1" fill="hold">
                                          <p:stCondLst>
                                            <p:cond delay="200"/>
                                          </p:stCondLst>
                                        </p:cTn>
                                        <p:tgtEl>
                                          <p:spTgt spid="471"/>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2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6"/>
          <p:cNvSpPr txBox="1"/>
          <p:nvPr>
            <p:ph idx="1" type="subTitle"/>
          </p:nvPr>
        </p:nvSpPr>
        <p:spPr>
          <a:xfrm>
            <a:off x="646425" y="2250409"/>
            <a:ext cx="7632600" cy="642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2400"/>
              <a:buNone/>
            </a:pPr>
            <a:r>
              <a:rPr b="1" lang="en-US"/>
              <a:t>Three Planes of Self Sovereign Identity</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57"/>
          <p:cNvSpPr txBox="1"/>
          <p:nvPr/>
        </p:nvSpPr>
        <p:spPr>
          <a:xfrm>
            <a:off x="635763" y="2445725"/>
            <a:ext cx="19500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414042"/>
                </a:solidFill>
                <a:latin typeface="Proxima Nova"/>
                <a:ea typeface="Proxima Nova"/>
                <a:cs typeface="Proxima Nova"/>
                <a:sym typeface="Proxima Nova"/>
              </a:rPr>
              <a:t>Decentralized Identity Concepts</a:t>
            </a:r>
            <a:endParaRPr sz="1800">
              <a:solidFill>
                <a:srgbClr val="41404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414042"/>
              </a:solidFill>
              <a:latin typeface="Proxima Nova"/>
              <a:ea typeface="Proxima Nova"/>
              <a:cs typeface="Proxima Nova"/>
              <a:sym typeface="Proxima Nova"/>
            </a:endParaRPr>
          </a:p>
        </p:txBody>
      </p:sp>
      <p:pic>
        <p:nvPicPr>
          <p:cNvPr id="490" name="Google Shape;490;p57"/>
          <p:cNvPicPr preferRelativeResize="0"/>
          <p:nvPr/>
        </p:nvPicPr>
        <p:blipFill rotWithShape="1">
          <a:blip r:embed="rId3">
            <a:alphaModFix/>
          </a:blip>
          <a:srcRect b="169" l="0" r="0" t="159"/>
          <a:stretch/>
        </p:blipFill>
        <p:spPr>
          <a:xfrm>
            <a:off x="1260088" y="1642875"/>
            <a:ext cx="701326" cy="699025"/>
          </a:xfrm>
          <a:prstGeom prst="rect">
            <a:avLst/>
          </a:prstGeom>
          <a:noFill/>
          <a:ln>
            <a:noFill/>
          </a:ln>
        </p:spPr>
      </p:pic>
      <p:pic>
        <p:nvPicPr>
          <p:cNvPr id="491" name="Google Shape;491;p57"/>
          <p:cNvPicPr preferRelativeResize="0"/>
          <p:nvPr/>
        </p:nvPicPr>
        <p:blipFill rotWithShape="1">
          <a:blip r:embed="rId4">
            <a:alphaModFix/>
          </a:blip>
          <a:srcRect b="169" l="0" r="0" t="159"/>
          <a:stretch/>
        </p:blipFill>
        <p:spPr>
          <a:xfrm>
            <a:off x="7102425" y="1642875"/>
            <a:ext cx="701326" cy="699025"/>
          </a:xfrm>
          <a:prstGeom prst="rect">
            <a:avLst/>
          </a:prstGeom>
          <a:noFill/>
          <a:ln>
            <a:noFill/>
          </a:ln>
        </p:spPr>
      </p:pic>
      <p:pic>
        <p:nvPicPr>
          <p:cNvPr id="492" name="Google Shape;492;p57"/>
          <p:cNvPicPr preferRelativeResize="0"/>
          <p:nvPr/>
        </p:nvPicPr>
        <p:blipFill rotWithShape="1">
          <a:blip r:embed="rId5">
            <a:alphaModFix/>
          </a:blip>
          <a:srcRect b="169" l="0" r="0" t="159"/>
          <a:stretch/>
        </p:blipFill>
        <p:spPr>
          <a:xfrm>
            <a:off x="3209950" y="1642875"/>
            <a:ext cx="701326" cy="699025"/>
          </a:xfrm>
          <a:prstGeom prst="rect">
            <a:avLst/>
          </a:prstGeom>
          <a:noFill/>
          <a:ln>
            <a:noFill/>
          </a:ln>
        </p:spPr>
      </p:pic>
      <p:pic>
        <p:nvPicPr>
          <p:cNvPr id="493" name="Google Shape;493;p57"/>
          <p:cNvPicPr preferRelativeResize="0"/>
          <p:nvPr/>
        </p:nvPicPr>
        <p:blipFill rotWithShape="1">
          <a:blip r:embed="rId6">
            <a:alphaModFix/>
          </a:blip>
          <a:srcRect b="169" l="0" r="0" t="159"/>
          <a:stretch/>
        </p:blipFill>
        <p:spPr>
          <a:xfrm>
            <a:off x="5159800" y="1642863"/>
            <a:ext cx="701326" cy="699025"/>
          </a:xfrm>
          <a:prstGeom prst="rect">
            <a:avLst/>
          </a:prstGeom>
          <a:noFill/>
          <a:ln>
            <a:noFill/>
          </a:ln>
        </p:spPr>
      </p:pic>
      <p:sp>
        <p:nvSpPr>
          <p:cNvPr id="494" name="Google Shape;494;p57"/>
          <p:cNvSpPr txBox="1"/>
          <p:nvPr/>
        </p:nvSpPr>
        <p:spPr>
          <a:xfrm>
            <a:off x="2617563" y="2445725"/>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942AFF"/>
                </a:solidFill>
                <a:latin typeface="Proxima Nova"/>
                <a:ea typeface="Proxima Nova"/>
                <a:cs typeface="Proxima Nova"/>
                <a:sym typeface="Proxima Nova"/>
              </a:rPr>
              <a:t>Hyperledger Indy Architecture</a:t>
            </a:r>
            <a:endParaRPr b="1" sz="1800">
              <a:solidFill>
                <a:srgbClr val="942AFF"/>
              </a:solidFill>
              <a:latin typeface="Proxima Nova"/>
              <a:ea typeface="Proxima Nova"/>
              <a:cs typeface="Proxima Nova"/>
              <a:sym typeface="Proxima Nova"/>
            </a:endParaRPr>
          </a:p>
        </p:txBody>
      </p:sp>
      <p:sp>
        <p:nvSpPr>
          <p:cNvPr id="495" name="Google Shape;495;p57"/>
          <p:cNvSpPr txBox="1"/>
          <p:nvPr/>
        </p:nvSpPr>
        <p:spPr>
          <a:xfrm>
            <a:off x="4567413" y="2445725"/>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414042"/>
                </a:solidFill>
                <a:latin typeface="Proxima Nova"/>
                <a:ea typeface="Proxima Nova"/>
                <a:cs typeface="Proxima Nova"/>
                <a:sym typeface="Proxima Nova"/>
              </a:rPr>
              <a:t>Demo Use Case</a:t>
            </a:r>
            <a:endParaRPr sz="1800">
              <a:solidFill>
                <a:srgbClr val="414042"/>
              </a:solidFill>
              <a:latin typeface="Proxima Nova"/>
              <a:ea typeface="Proxima Nova"/>
              <a:cs typeface="Proxima Nova"/>
              <a:sym typeface="Proxima Nova"/>
            </a:endParaRPr>
          </a:p>
        </p:txBody>
      </p:sp>
      <p:sp>
        <p:nvSpPr>
          <p:cNvPr id="496" name="Google Shape;496;p57"/>
          <p:cNvSpPr txBox="1"/>
          <p:nvPr/>
        </p:nvSpPr>
        <p:spPr>
          <a:xfrm>
            <a:off x="6510038" y="2445725"/>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414042"/>
                </a:solidFill>
                <a:latin typeface="Proxima Nova"/>
                <a:ea typeface="Proxima Nova"/>
                <a:cs typeface="Proxima Nova"/>
                <a:sym typeface="Proxima Nova"/>
              </a:rPr>
              <a:t>Hyperledger Indy and How to Get Involved</a:t>
            </a:r>
            <a:endParaRPr sz="1800">
              <a:solidFill>
                <a:srgbClr val="414042"/>
              </a:solidFill>
              <a:latin typeface="Proxima Nova"/>
              <a:ea typeface="Proxima Nova"/>
              <a:cs typeface="Proxima Nova"/>
              <a:sym typeface="Proxima Nova"/>
            </a:endParaRPr>
          </a:p>
        </p:txBody>
      </p:sp>
      <p:sp>
        <p:nvSpPr>
          <p:cNvPr id="497" name="Google Shape;497;p57"/>
          <p:cNvSpPr txBox="1"/>
          <p:nvPr/>
        </p:nvSpPr>
        <p:spPr>
          <a:xfrm>
            <a:off x="707150" y="577100"/>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Agenda</a:t>
            </a:r>
            <a:endParaRPr sz="1800">
              <a:solidFill>
                <a:srgbClr val="414042"/>
              </a:solidFill>
              <a:latin typeface="Proxima Nova"/>
              <a:ea typeface="Proxima Nova"/>
              <a:cs typeface="Proxima Nova"/>
              <a:sym typeface="Proxima Nova"/>
            </a:endParaRPr>
          </a:p>
          <a:p>
            <a:pPr indent="0" lvl="0" marL="0" rtl="0" algn="l">
              <a:spcBef>
                <a:spcPts val="0"/>
              </a:spcBef>
              <a:spcAft>
                <a:spcPts val="0"/>
              </a:spcAft>
              <a:buNone/>
            </a:pPr>
            <a:r>
              <a:t/>
            </a:r>
            <a:endParaRPr b="1" sz="2800">
              <a:solidFill>
                <a:srgbClr val="414042"/>
              </a:solidFill>
              <a:latin typeface="Proxima Nova"/>
              <a:ea typeface="Proxima Nova"/>
              <a:cs typeface="Proxima Nova"/>
              <a:sym typeface="Proxima Nova"/>
            </a:endParaRPr>
          </a:p>
          <a:p>
            <a:pPr indent="0" lvl="0" marL="0" rtl="0" algn="l">
              <a:spcBef>
                <a:spcPts val="0"/>
              </a:spcBef>
              <a:spcAft>
                <a:spcPts val="0"/>
              </a:spcAft>
              <a:buNone/>
            </a:pPr>
            <a:r>
              <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58"/>
          <p:cNvSpPr txBox="1"/>
          <p:nvPr>
            <p:ph idx="1" type="subTitle"/>
          </p:nvPr>
        </p:nvSpPr>
        <p:spPr>
          <a:xfrm>
            <a:off x="646425" y="2250409"/>
            <a:ext cx="7632600" cy="642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2400"/>
              <a:buNone/>
            </a:pPr>
            <a:r>
              <a:rPr b="1" lang="en-US"/>
              <a:t>Hyperledger Indy Architecture</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59"/>
          <p:cNvSpPr/>
          <p:nvPr/>
        </p:nvSpPr>
        <p:spPr>
          <a:xfrm>
            <a:off x="87867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Agent</a:t>
            </a:r>
            <a:endParaRPr sz="2400">
              <a:latin typeface="Proxima Nova"/>
              <a:ea typeface="Proxima Nova"/>
              <a:cs typeface="Proxima Nova"/>
              <a:sym typeface="Proxima Nova"/>
            </a:endParaRPr>
          </a:p>
        </p:txBody>
      </p:sp>
      <p:sp>
        <p:nvSpPr>
          <p:cNvPr id="508" name="Google Shape;508;p59"/>
          <p:cNvSpPr/>
          <p:nvPr/>
        </p:nvSpPr>
        <p:spPr>
          <a:xfrm>
            <a:off x="87867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Indy-</a:t>
            </a:r>
            <a:r>
              <a:rPr lang="en-US" sz="2400">
                <a:latin typeface="Proxima Nova"/>
                <a:ea typeface="Proxima Nova"/>
                <a:cs typeface="Proxima Nova"/>
                <a:sym typeface="Proxima Nova"/>
              </a:rPr>
              <a:t>SDK</a:t>
            </a:r>
            <a:endParaRPr sz="2400">
              <a:latin typeface="Proxima Nova"/>
              <a:ea typeface="Proxima Nova"/>
              <a:cs typeface="Proxima Nova"/>
              <a:sym typeface="Proxima Nova"/>
            </a:endParaRPr>
          </a:p>
        </p:txBody>
      </p:sp>
      <p:sp>
        <p:nvSpPr>
          <p:cNvPr id="509" name="Google Shape;509;p59"/>
          <p:cNvSpPr/>
          <p:nvPr/>
        </p:nvSpPr>
        <p:spPr>
          <a:xfrm>
            <a:off x="461732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Node</a:t>
            </a:r>
            <a:endParaRPr sz="2400">
              <a:latin typeface="Proxima Nova"/>
              <a:ea typeface="Proxima Nova"/>
              <a:cs typeface="Proxima Nova"/>
              <a:sym typeface="Proxima Nova"/>
            </a:endParaRPr>
          </a:p>
        </p:txBody>
      </p:sp>
      <p:sp>
        <p:nvSpPr>
          <p:cNvPr id="510" name="Google Shape;510;p59"/>
          <p:cNvSpPr/>
          <p:nvPr/>
        </p:nvSpPr>
        <p:spPr>
          <a:xfrm>
            <a:off x="878675" y="3525655"/>
            <a:ext cx="7386600" cy="6264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Crypto</a:t>
            </a:r>
            <a:endParaRPr sz="2400">
              <a:latin typeface="Proxima Nova"/>
              <a:ea typeface="Proxima Nova"/>
              <a:cs typeface="Proxima Nova"/>
              <a:sym typeface="Proxima Nova"/>
            </a:endParaRPr>
          </a:p>
        </p:txBody>
      </p:sp>
      <p:sp>
        <p:nvSpPr>
          <p:cNvPr id="511" name="Google Shape;511;p59"/>
          <p:cNvSpPr/>
          <p:nvPr/>
        </p:nvSpPr>
        <p:spPr>
          <a:xfrm>
            <a:off x="461732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Plenum consensus</a:t>
            </a:r>
            <a:endParaRPr sz="2400">
              <a:latin typeface="Proxima Nova"/>
              <a:ea typeface="Proxima Nova"/>
              <a:cs typeface="Proxima Nova"/>
              <a:sym typeface="Proxima Nova"/>
            </a:endParaRPr>
          </a:p>
        </p:txBody>
      </p:sp>
      <p:sp>
        <p:nvSpPr>
          <p:cNvPr id="512" name="Google Shape;512;p59"/>
          <p:cNvSpPr/>
          <p:nvPr/>
        </p:nvSpPr>
        <p:spPr>
          <a:xfrm>
            <a:off x="878975" y="1555102"/>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oxima Nova"/>
                <a:ea typeface="Proxima Nova"/>
                <a:cs typeface="Proxima Nova"/>
                <a:sym typeface="Proxima Nova"/>
              </a:rPr>
              <a:t>Identity extensions</a:t>
            </a:r>
            <a:endParaRPr sz="2400">
              <a:latin typeface="Proxima Nova"/>
              <a:ea typeface="Proxima Nova"/>
              <a:cs typeface="Proxima Nova"/>
              <a:sym typeface="Proxima Nova"/>
            </a:endParaRPr>
          </a:p>
        </p:txBody>
      </p:sp>
      <p:sp>
        <p:nvSpPr>
          <p:cNvPr id="513" name="Google Shape;513;p59"/>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Indy's Open Source Architecture</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0"/>
          <p:cNvSpPr txBox="1"/>
          <p:nvPr/>
        </p:nvSpPr>
        <p:spPr>
          <a:xfrm>
            <a:off x="705700" y="1411400"/>
            <a:ext cx="7620300" cy="2979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Currently used by Hyperledger Indy for ZKPs and signed state proofs</a:t>
            </a:r>
            <a:endParaRPr sz="2400"/>
          </a:p>
          <a:p>
            <a:pPr indent="-381000" lvl="0" marL="457200" rtl="0" algn="l">
              <a:spcBef>
                <a:spcPts val="0"/>
              </a:spcBef>
              <a:spcAft>
                <a:spcPts val="0"/>
              </a:spcAft>
              <a:buSzPts val="2400"/>
              <a:buChar char="●"/>
            </a:pPr>
            <a:r>
              <a:rPr lang="en-US" sz="2400">
                <a:solidFill>
                  <a:schemeClr val="dk1"/>
                </a:solidFill>
              </a:rPr>
              <a:t>Includes signature schemes like CL Signatures and BLS signatures</a:t>
            </a:r>
            <a:endParaRPr sz="2400"/>
          </a:p>
          <a:p>
            <a:pPr indent="-381000" lvl="0" marL="457200" rtl="0" algn="l">
              <a:spcBef>
                <a:spcPts val="0"/>
              </a:spcBef>
              <a:spcAft>
                <a:spcPts val="0"/>
              </a:spcAft>
              <a:buSzPts val="2400"/>
              <a:buChar char="●"/>
            </a:pPr>
            <a:r>
              <a:rPr lang="en-US" sz="2400"/>
              <a:t>Working to consolidate with Hyperledger-Labs Crypto-lib</a:t>
            </a:r>
            <a:endParaRPr sz="2400"/>
          </a:p>
        </p:txBody>
      </p:sp>
      <p:sp>
        <p:nvSpPr>
          <p:cNvPr id="519" name="Google Shape;519;p60"/>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 Crypto</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1"/>
          <p:cNvSpPr/>
          <p:nvPr/>
        </p:nvSpPr>
        <p:spPr>
          <a:xfrm>
            <a:off x="87867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Agent</a:t>
            </a:r>
            <a:endParaRPr sz="2400">
              <a:latin typeface="Proxima Nova"/>
              <a:ea typeface="Proxima Nova"/>
              <a:cs typeface="Proxima Nova"/>
              <a:sym typeface="Proxima Nova"/>
            </a:endParaRPr>
          </a:p>
        </p:txBody>
      </p:sp>
      <p:sp>
        <p:nvSpPr>
          <p:cNvPr id="525" name="Google Shape;525;p61"/>
          <p:cNvSpPr/>
          <p:nvPr/>
        </p:nvSpPr>
        <p:spPr>
          <a:xfrm>
            <a:off x="87867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Indy-SDK</a:t>
            </a:r>
            <a:endParaRPr sz="2400">
              <a:latin typeface="Proxima Nova"/>
              <a:ea typeface="Proxima Nova"/>
              <a:cs typeface="Proxima Nova"/>
              <a:sym typeface="Proxima Nova"/>
            </a:endParaRPr>
          </a:p>
        </p:txBody>
      </p:sp>
      <p:sp>
        <p:nvSpPr>
          <p:cNvPr id="526" name="Google Shape;526;p61"/>
          <p:cNvSpPr/>
          <p:nvPr/>
        </p:nvSpPr>
        <p:spPr>
          <a:xfrm>
            <a:off x="461732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Node</a:t>
            </a:r>
            <a:endParaRPr sz="2400">
              <a:latin typeface="Proxima Nova"/>
              <a:ea typeface="Proxima Nova"/>
              <a:cs typeface="Proxima Nova"/>
              <a:sym typeface="Proxima Nova"/>
            </a:endParaRPr>
          </a:p>
        </p:txBody>
      </p:sp>
      <p:sp>
        <p:nvSpPr>
          <p:cNvPr id="527" name="Google Shape;527;p61"/>
          <p:cNvSpPr/>
          <p:nvPr/>
        </p:nvSpPr>
        <p:spPr>
          <a:xfrm>
            <a:off x="878675" y="3525655"/>
            <a:ext cx="73866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Crypto</a:t>
            </a:r>
            <a:endParaRPr sz="2400">
              <a:latin typeface="Proxima Nova"/>
              <a:ea typeface="Proxima Nova"/>
              <a:cs typeface="Proxima Nova"/>
              <a:sym typeface="Proxima Nova"/>
            </a:endParaRPr>
          </a:p>
        </p:txBody>
      </p:sp>
      <p:sp>
        <p:nvSpPr>
          <p:cNvPr id="528" name="Google Shape;528;p61"/>
          <p:cNvSpPr/>
          <p:nvPr/>
        </p:nvSpPr>
        <p:spPr>
          <a:xfrm>
            <a:off x="4617325" y="2868804"/>
            <a:ext cx="3648000" cy="626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Plenum consensus</a:t>
            </a:r>
            <a:endParaRPr sz="2400">
              <a:latin typeface="Proxima Nova"/>
              <a:ea typeface="Proxima Nova"/>
              <a:cs typeface="Proxima Nova"/>
              <a:sym typeface="Proxima Nova"/>
            </a:endParaRPr>
          </a:p>
        </p:txBody>
      </p:sp>
      <p:sp>
        <p:nvSpPr>
          <p:cNvPr id="529" name="Google Shape;529;p61"/>
          <p:cNvSpPr/>
          <p:nvPr/>
        </p:nvSpPr>
        <p:spPr>
          <a:xfrm>
            <a:off x="878975" y="1555102"/>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oxima Nova"/>
                <a:ea typeface="Proxima Nova"/>
                <a:cs typeface="Proxima Nova"/>
                <a:sym typeface="Proxima Nova"/>
              </a:rPr>
              <a:t>Identity extensions</a:t>
            </a:r>
            <a:endParaRPr sz="2400">
              <a:latin typeface="Proxima Nova"/>
              <a:ea typeface="Proxima Nova"/>
              <a:cs typeface="Proxima Nova"/>
              <a:sym typeface="Proxima Nova"/>
            </a:endParaRPr>
          </a:p>
        </p:txBody>
      </p:sp>
      <p:sp>
        <p:nvSpPr>
          <p:cNvPr id="530" name="Google Shape;530;p61"/>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Indy's Plenum Architecture</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5"/>
          <p:cNvSpPr txBox="1"/>
          <p:nvPr/>
        </p:nvSpPr>
        <p:spPr>
          <a:xfrm>
            <a:off x="707150" y="577100"/>
            <a:ext cx="7541400" cy="10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Kyle Den Hartog</a:t>
            </a:r>
            <a:endParaRPr b="1" sz="2800">
              <a:solidFill>
                <a:srgbClr val="414042"/>
              </a:solidFill>
              <a:latin typeface="Proxima Nova"/>
              <a:ea typeface="Proxima Nova"/>
              <a:cs typeface="Proxima Nova"/>
              <a:sym typeface="Proxima Nova"/>
            </a:endParaRPr>
          </a:p>
          <a:p>
            <a:pPr indent="0" lvl="0" marL="0" rtl="0" algn="l">
              <a:spcBef>
                <a:spcPts val="0"/>
              </a:spcBef>
              <a:spcAft>
                <a:spcPts val="0"/>
              </a:spcAft>
              <a:buNone/>
            </a:pPr>
            <a:r>
              <a:rPr b="1" lang="en-US" sz="1800">
                <a:solidFill>
                  <a:srgbClr val="942AFF"/>
                </a:solidFill>
                <a:latin typeface="Proxima Nova"/>
                <a:ea typeface="Proxima Nova"/>
                <a:cs typeface="Proxima Nova"/>
                <a:sym typeface="Proxima Nova"/>
              </a:rPr>
              <a:t>Software Engineer</a:t>
            </a:r>
            <a:r>
              <a:rPr b="1" lang="en-US" sz="1800">
                <a:solidFill>
                  <a:srgbClr val="942AFF"/>
                </a:solidFill>
                <a:latin typeface="Proxima Nova"/>
                <a:ea typeface="Proxima Nova"/>
                <a:cs typeface="Proxima Nova"/>
                <a:sym typeface="Proxima Nova"/>
              </a:rPr>
              <a:t>, Evernym</a:t>
            </a:r>
            <a:endParaRPr b="1" sz="1800">
              <a:solidFill>
                <a:srgbClr val="942AFF"/>
              </a:solidFill>
              <a:latin typeface="Proxima Nova"/>
              <a:ea typeface="Proxima Nova"/>
              <a:cs typeface="Proxima Nova"/>
              <a:sym typeface="Proxima Nova"/>
            </a:endParaRPr>
          </a:p>
        </p:txBody>
      </p:sp>
      <p:sp>
        <p:nvSpPr>
          <p:cNvPr id="215" name="Google Shape;215;p35"/>
          <p:cNvSpPr txBox="1"/>
          <p:nvPr/>
        </p:nvSpPr>
        <p:spPr>
          <a:xfrm>
            <a:off x="707150" y="1649000"/>
            <a:ext cx="4947000" cy="28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414042"/>
                </a:solidFill>
                <a:latin typeface="Proxima Nova"/>
                <a:ea typeface="Proxima Nova"/>
                <a:cs typeface="Proxima Nova"/>
                <a:sym typeface="Proxima Nova"/>
              </a:rPr>
              <a:t>Indy core developer</a:t>
            </a:r>
            <a:endParaRPr sz="1800">
              <a:solidFill>
                <a:srgbClr val="41404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414042"/>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rgbClr val="41404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US" sz="1800">
                <a:solidFill>
                  <a:srgbClr val="414042"/>
                </a:solidFill>
                <a:latin typeface="Proxima Nova"/>
                <a:ea typeface="Proxima Nova"/>
                <a:cs typeface="Proxima Nova"/>
                <a:sym typeface="Proxima Nova"/>
              </a:rPr>
              <a:t>Twitter:</a:t>
            </a:r>
            <a:r>
              <a:rPr lang="en-US" sz="1800">
                <a:solidFill>
                  <a:srgbClr val="414042"/>
                </a:solidFill>
                <a:latin typeface="Proxima Nova"/>
                <a:ea typeface="Proxima Nova"/>
                <a:cs typeface="Proxima Nova"/>
                <a:sym typeface="Proxima Nova"/>
              </a:rPr>
              <a:t> @kyle_dh</a:t>
            </a:r>
            <a:endParaRPr sz="1800">
              <a:solidFill>
                <a:srgbClr val="41404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US" sz="1800">
                <a:solidFill>
                  <a:srgbClr val="414042"/>
                </a:solidFill>
                <a:latin typeface="Proxima Nova"/>
                <a:ea typeface="Proxima Nova"/>
                <a:cs typeface="Proxima Nova"/>
                <a:sym typeface="Proxima Nova"/>
              </a:rPr>
              <a:t>Hyperledger Chat:</a:t>
            </a:r>
            <a:r>
              <a:rPr lang="en-US" sz="1800">
                <a:solidFill>
                  <a:srgbClr val="414042"/>
                </a:solidFill>
                <a:latin typeface="Proxima Nova"/>
                <a:ea typeface="Proxima Nova"/>
                <a:cs typeface="Proxima Nova"/>
                <a:sym typeface="Proxima Nova"/>
              </a:rPr>
              <a:t> kdenhartog</a:t>
            </a:r>
            <a:endParaRPr sz="1800">
              <a:solidFill>
                <a:srgbClr val="41404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rgbClr val="414042"/>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414042"/>
              </a:solidFill>
              <a:latin typeface="Proxima Nova"/>
              <a:ea typeface="Proxima Nova"/>
              <a:cs typeface="Proxima Nova"/>
              <a:sym typeface="Proxima Nova"/>
            </a:endParaRPr>
          </a:p>
        </p:txBody>
      </p:sp>
      <p:pic>
        <p:nvPicPr>
          <p:cNvPr id="216" name="Google Shape;216;p35"/>
          <p:cNvPicPr preferRelativeResize="0"/>
          <p:nvPr/>
        </p:nvPicPr>
        <p:blipFill rotWithShape="1">
          <a:blip r:embed="rId3">
            <a:alphaModFix/>
          </a:blip>
          <a:srcRect b="0" l="12005" r="12012" t="0"/>
          <a:stretch/>
        </p:blipFill>
        <p:spPr>
          <a:xfrm>
            <a:off x="5318775" y="306635"/>
            <a:ext cx="3185050" cy="41917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62"/>
          <p:cNvSpPr txBox="1"/>
          <p:nvPr/>
        </p:nvSpPr>
        <p:spPr>
          <a:xfrm>
            <a:off x="705700" y="1411400"/>
            <a:ext cx="7620300" cy="2979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Proxima Nova"/>
              <a:buChar char="●"/>
            </a:pPr>
            <a:r>
              <a:rPr lang="en-US" sz="2400">
                <a:latin typeface="Proxima Nova"/>
                <a:ea typeface="Proxima Nova"/>
                <a:cs typeface="Proxima Nova"/>
                <a:sym typeface="Proxima Nova"/>
              </a:rPr>
              <a:t>Based on RBFT protocol</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US" sz="2400">
                <a:latin typeface="Proxima Nova"/>
                <a:ea typeface="Proxima Nova"/>
                <a:cs typeface="Proxima Nova"/>
                <a:sym typeface="Proxima Nova"/>
              </a:rPr>
              <a:t>Leader based consensus with redundancy checks</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US" sz="2400">
                <a:latin typeface="Proxima Nova"/>
                <a:ea typeface="Proxima Nova"/>
                <a:cs typeface="Proxima Nova"/>
                <a:sym typeface="Proxima Nova"/>
              </a:rPr>
              <a:t>Can sustain F failures, where 3F+1 nodes present</a:t>
            </a:r>
            <a:endParaRPr sz="2400">
              <a:latin typeface="Proxima Nova"/>
              <a:ea typeface="Proxima Nova"/>
              <a:cs typeface="Proxima Nova"/>
              <a:sym typeface="Proxima Nova"/>
            </a:endParaRPr>
          </a:p>
          <a:p>
            <a:pPr indent="-381000" lvl="1" marL="914400" rtl="0" algn="l">
              <a:spcBef>
                <a:spcPts val="0"/>
              </a:spcBef>
              <a:spcAft>
                <a:spcPts val="0"/>
              </a:spcAft>
              <a:buSzPts val="2400"/>
              <a:buFont typeface="Proxima Nova"/>
              <a:buChar char="○"/>
            </a:pPr>
            <a:r>
              <a:rPr lang="en-US" sz="2400">
                <a:latin typeface="Proxima Nova"/>
                <a:ea typeface="Proxima Nova"/>
                <a:cs typeface="Proxima Nova"/>
                <a:sym typeface="Proxima Nova"/>
              </a:rPr>
              <a:t>E.g. can sustain 4 failures when 13 nodes present, 13 ≥ 3 (4) + 1</a:t>
            </a:r>
            <a:endParaRPr sz="2400">
              <a:latin typeface="Proxima Nova"/>
              <a:ea typeface="Proxima Nova"/>
              <a:cs typeface="Proxima Nova"/>
              <a:sym typeface="Proxima Nova"/>
            </a:endParaRPr>
          </a:p>
        </p:txBody>
      </p:sp>
      <p:sp>
        <p:nvSpPr>
          <p:cNvPr id="536" name="Google Shape;536;p62"/>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 Plenum</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3"/>
          <p:cNvSpPr/>
          <p:nvPr/>
        </p:nvSpPr>
        <p:spPr>
          <a:xfrm>
            <a:off x="87867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Agent</a:t>
            </a:r>
            <a:endParaRPr sz="2400">
              <a:latin typeface="Proxima Nova"/>
              <a:ea typeface="Proxima Nova"/>
              <a:cs typeface="Proxima Nova"/>
              <a:sym typeface="Proxima Nova"/>
            </a:endParaRPr>
          </a:p>
        </p:txBody>
      </p:sp>
      <p:sp>
        <p:nvSpPr>
          <p:cNvPr id="542" name="Google Shape;542;p63"/>
          <p:cNvSpPr/>
          <p:nvPr/>
        </p:nvSpPr>
        <p:spPr>
          <a:xfrm>
            <a:off x="87867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Indy-SDK</a:t>
            </a:r>
            <a:endParaRPr sz="2400">
              <a:latin typeface="Proxima Nova"/>
              <a:ea typeface="Proxima Nova"/>
              <a:cs typeface="Proxima Nova"/>
              <a:sym typeface="Proxima Nova"/>
            </a:endParaRPr>
          </a:p>
        </p:txBody>
      </p:sp>
      <p:sp>
        <p:nvSpPr>
          <p:cNvPr id="543" name="Google Shape;543;p63"/>
          <p:cNvSpPr/>
          <p:nvPr/>
        </p:nvSpPr>
        <p:spPr>
          <a:xfrm>
            <a:off x="4617325" y="2211953"/>
            <a:ext cx="3648000" cy="626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Node</a:t>
            </a:r>
            <a:endParaRPr sz="2400">
              <a:latin typeface="Proxima Nova"/>
              <a:ea typeface="Proxima Nova"/>
              <a:cs typeface="Proxima Nova"/>
              <a:sym typeface="Proxima Nova"/>
            </a:endParaRPr>
          </a:p>
        </p:txBody>
      </p:sp>
      <p:sp>
        <p:nvSpPr>
          <p:cNvPr id="544" name="Google Shape;544;p63"/>
          <p:cNvSpPr/>
          <p:nvPr/>
        </p:nvSpPr>
        <p:spPr>
          <a:xfrm>
            <a:off x="878675" y="3525655"/>
            <a:ext cx="73866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Crypto</a:t>
            </a:r>
            <a:endParaRPr sz="2400">
              <a:latin typeface="Proxima Nova"/>
              <a:ea typeface="Proxima Nova"/>
              <a:cs typeface="Proxima Nova"/>
              <a:sym typeface="Proxima Nova"/>
            </a:endParaRPr>
          </a:p>
        </p:txBody>
      </p:sp>
      <p:sp>
        <p:nvSpPr>
          <p:cNvPr id="545" name="Google Shape;545;p63"/>
          <p:cNvSpPr/>
          <p:nvPr/>
        </p:nvSpPr>
        <p:spPr>
          <a:xfrm>
            <a:off x="461732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Plenum consensus</a:t>
            </a:r>
            <a:endParaRPr sz="2400">
              <a:latin typeface="Proxima Nova"/>
              <a:ea typeface="Proxima Nova"/>
              <a:cs typeface="Proxima Nova"/>
              <a:sym typeface="Proxima Nova"/>
            </a:endParaRPr>
          </a:p>
        </p:txBody>
      </p:sp>
      <p:sp>
        <p:nvSpPr>
          <p:cNvPr id="546" name="Google Shape;546;p63"/>
          <p:cNvSpPr/>
          <p:nvPr/>
        </p:nvSpPr>
        <p:spPr>
          <a:xfrm>
            <a:off x="878975" y="1555102"/>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oxima Nova"/>
                <a:ea typeface="Proxima Nova"/>
                <a:cs typeface="Proxima Nova"/>
                <a:sym typeface="Proxima Nova"/>
              </a:rPr>
              <a:t>Identity extensions</a:t>
            </a:r>
            <a:endParaRPr sz="2400">
              <a:latin typeface="Proxima Nova"/>
              <a:ea typeface="Proxima Nova"/>
              <a:cs typeface="Proxima Nova"/>
              <a:sym typeface="Proxima Nova"/>
            </a:endParaRPr>
          </a:p>
        </p:txBody>
      </p:sp>
      <p:sp>
        <p:nvSpPr>
          <p:cNvPr id="547" name="Google Shape;547;p63"/>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Indy's Node Architecture</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4"/>
          <p:cNvSpPr txBox="1"/>
          <p:nvPr/>
        </p:nvSpPr>
        <p:spPr>
          <a:xfrm>
            <a:off x="705700" y="1411400"/>
            <a:ext cx="7620300" cy="297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T</a:t>
            </a:r>
            <a:r>
              <a:rPr lang="en-US" sz="1800">
                <a:solidFill>
                  <a:schemeClr val="dk1"/>
                </a:solidFill>
                <a:latin typeface="Proxima Nova"/>
                <a:ea typeface="Proxima Nova"/>
                <a:cs typeface="Proxima Nova"/>
                <a:sym typeface="Proxima Nova"/>
              </a:rPr>
              <a:t>ransaction sets that are used for Identity</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identifiers (NYM) transaction</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Credential definition transactions</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Schema transaction</a:t>
            </a:r>
            <a:endParaRPr sz="1800">
              <a:solidFill>
                <a:schemeClr val="dk1"/>
              </a:solidFill>
              <a:latin typeface="Proxima Nova"/>
              <a:ea typeface="Proxima Nova"/>
              <a:cs typeface="Proxima Nova"/>
              <a:sym typeface="Proxima Nova"/>
            </a:endParaRPr>
          </a:p>
          <a:p>
            <a:pPr indent="-342900" lvl="1" marL="914400" rtl="0" algn="l">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Registration registry transactions</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Does validation that you are only doing what you should</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Wraps Plenum consensus algorithm</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p>
        </p:txBody>
      </p:sp>
      <p:sp>
        <p:nvSpPr>
          <p:cNvPr id="553" name="Google Shape;553;p64"/>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 Node</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65"/>
          <p:cNvSpPr/>
          <p:nvPr/>
        </p:nvSpPr>
        <p:spPr>
          <a:xfrm>
            <a:off x="87867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Agent</a:t>
            </a:r>
            <a:endParaRPr sz="2400">
              <a:latin typeface="Proxima Nova"/>
              <a:ea typeface="Proxima Nova"/>
              <a:cs typeface="Proxima Nova"/>
              <a:sym typeface="Proxima Nova"/>
            </a:endParaRPr>
          </a:p>
        </p:txBody>
      </p:sp>
      <p:sp>
        <p:nvSpPr>
          <p:cNvPr id="559" name="Google Shape;559;p65"/>
          <p:cNvSpPr/>
          <p:nvPr/>
        </p:nvSpPr>
        <p:spPr>
          <a:xfrm>
            <a:off x="878675" y="2868804"/>
            <a:ext cx="3648000" cy="626400"/>
          </a:xfrm>
          <a:prstGeom prst="rect">
            <a:avLst/>
          </a:prstGeom>
          <a:solidFill>
            <a:srgbClr val="39A53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Indy-SDK</a:t>
            </a:r>
            <a:endParaRPr sz="2400">
              <a:latin typeface="Proxima Nova"/>
              <a:ea typeface="Proxima Nova"/>
              <a:cs typeface="Proxima Nova"/>
              <a:sym typeface="Proxima Nova"/>
            </a:endParaRPr>
          </a:p>
        </p:txBody>
      </p:sp>
      <p:sp>
        <p:nvSpPr>
          <p:cNvPr id="560" name="Google Shape;560;p65"/>
          <p:cNvSpPr/>
          <p:nvPr/>
        </p:nvSpPr>
        <p:spPr>
          <a:xfrm>
            <a:off x="461732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Node</a:t>
            </a:r>
            <a:endParaRPr sz="2400">
              <a:latin typeface="Proxima Nova"/>
              <a:ea typeface="Proxima Nova"/>
              <a:cs typeface="Proxima Nova"/>
              <a:sym typeface="Proxima Nova"/>
            </a:endParaRPr>
          </a:p>
        </p:txBody>
      </p:sp>
      <p:sp>
        <p:nvSpPr>
          <p:cNvPr id="561" name="Google Shape;561;p65"/>
          <p:cNvSpPr/>
          <p:nvPr/>
        </p:nvSpPr>
        <p:spPr>
          <a:xfrm>
            <a:off x="878675" y="3525655"/>
            <a:ext cx="73866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Crypto</a:t>
            </a:r>
            <a:endParaRPr sz="2400">
              <a:latin typeface="Proxima Nova"/>
              <a:ea typeface="Proxima Nova"/>
              <a:cs typeface="Proxima Nova"/>
              <a:sym typeface="Proxima Nova"/>
            </a:endParaRPr>
          </a:p>
        </p:txBody>
      </p:sp>
      <p:sp>
        <p:nvSpPr>
          <p:cNvPr id="562" name="Google Shape;562;p65"/>
          <p:cNvSpPr/>
          <p:nvPr/>
        </p:nvSpPr>
        <p:spPr>
          <a:xfrm>
            <a:off x="461732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Plenum consensus</a:t>
            </a:r>
            <a:endParaRPr sz="2400">
              <a:latin typeface="Proxima Nova"/>
              <a:ea typeface="Proxima Nova"/>
              <a:cs typeface="Proxima Nova"/>
              <a:sym typeface="Proxima Nova"/>
            </a:endParaRPr>
          </a:p>
        </p:txBody>
      </p:sp>
      <p:sp>
        <p:nvSpPr>
          <p:cNvPr id="563" name="Google Shape;563;p65"/>
          <p:cNvSpPr/>
          <p:nvPr/>
        </p:nvSpPr>
        <p:spPr>
          <a:xfrm>
            <a:off x="878975" y="1555102"/>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oxima Nova"/>
                <a:ea typeface="Proxima Nova"/>
                <a:cs typeface="Proxima Nova"/>
                <a:sym typeface="Proxima Nova"/>
              </a:rPr>
              <a:t>Identity extensions</a:t>
            </a:r>
            <a:endParaRPr sz="2400">
              <a:latin typeface="Proxima Nova"/>
              <a:ea typeface="Proxima Nova"/>
              <a:cs typeface="Proxima Nova"/>
              <a:sym typeface="Proxima Nova"/>
            </a:endParaRPr>
          </a:p>
        </p:txBody>
      </p:sp>
      <p:sp>
        <p:nvSpPr>
          <p:cNvPr id="564" name="Google Shape;564;p65"/>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Indy's SDK Architecture</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66"/>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IndySDK</a:t>
            </a:r>
            <a:endParaRPr b="1" sz="2800">
              <a:solidFill>
                <a:srgbClr val="414042"/>
              </a:solidFill>
              <a:latin typeface="Proxima Nova"/>
              <a:ea typeface="Proxima Nova"/>
              <a:cs typeface="Proxima Nova"/>
              <a:sym typeface="Proxima Nova"/>
            </a:endParaRPr>
          </a:p>
        </p:txBody>
      </p:sp>
      <p:sp>
        <p:nvSpPr>
          <p:cNvPr id="570" name="Google Shape;570;p66"/>
          <p:cNvSpPr txBox="1"/>
          <p:nvPr/>
        </p:nvSpPr>
        <p:spPr>
          <a:xfrm>
            <a:off x="705700" y="1411400"/>
            <a:ext cx="7620300" cy="2979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Font typeface="Proxima Nova"/>
              <a:buChar char="●"/>
            </a:pPr>
            <a:r>
              <a:rPr lang="en-US" sz="1800">
                <a:solidFill>
                  <a:schemeClr val="dk1"/>
                </a:solidFill>
                <a:latin typeface="Proxima Nova"/>
                <a:ea typeface="Proxima Nova"/>
                <a:cs typeface="Proxima Nova"/>
                <a:sym typeface="Proxima Nova"/>
              </a:rPr>
              <a:t>Assists with interaction of a ledger</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sz="1800">
                <a:latin typeface="Proxima Nova"/>
                <a:ea typeface="Proxima Nova"/>
                <a:cs typeface="Proxima Nova"/>
                <a:sym typeface="Proxima Nova"/>
              </a:rPr>
              <a:t>Comes with a general purpose storage solution called a wallet with standard interface</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sz="1800">
                <a:latin typeface="Proxima Nova"/>
                <a:ea typeface="Proxima Nova"/>
                <a:cs typeface="Proxima Nova"/>
                <a:sym typeface="Proxima Nova"/>
              </a:rPr>
              <a:t>Agent to Agent protocol features built in to facilitate peer to peer interactions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sz="1800">
                <a:latin typeface="Proxima Nova"/>
                <a:ea typeface="Proxima Nova"/>
                <a:cs typeface="Proxima Nova"/>
                <a:sym typeface="Proxima Nova"/>
              </a:rPr>
              <a:t>Enables rich identity features for developers to use to build agents and agent extensions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sz="1800">
                <a:latin typeface="Proxima Nova"/>
                <a:ea typeface="Proxima Nova"/>
                <a:cs typeface="Proxima Nova"/>
                <a:sym typeface="Proxima Nova"/>
              </a:rPr>
              <a:t>Written in rust with c-callable APIs for easy wrapper maintainability</a:t>
            </a:r>
            <a:endParaRPr sz="1800">
              <a:latin typeface="Proxima Nova"/>
              <a:ea typeface="Proxima Nova"/>
              <a:cs typeface="Proxima Nova"/>
              <a:sym typeface="Proxima Nova"/>
            </a:endParaRPr>
          </a:p>
          <a:p>
            <a:pPr indent="0" lvl="0" marL="0" rtl="0" algn="l">
              <a:spcBef>
                <a:spcPts val="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67"/>
          <p:cNvSpPr/>
          <p:nvPr/>
        </p:nvSpPr>
        <p:spPr>
          <a:xfrm>
            <a:off x="878675" y="2211953"/>
            <a:ext cx="3648000" cy="62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Agent</a:t>
            </a:r>
            <a:endParaRPr sz="2400">
              <a:latin typeface="Proxima Nova"/>
              <a:ea typeface="Proxima Nova"/>
              <a:cs typeface="Proxima Nova"/>
              <a:sym typeface="Proxima Nova"/>
            </a:endParaRPr>
          </a:p>
        </p:txBody>
      </p:sp>
      <p:sp>
        <p:nvSpPr>
          <p:cNvPr id="576" name="Google Shape;576;p67"/>
          <p:cNvSpPr/>
          <p:nvPr/>
        </p:nvSpPr>
        <p:spPr>
          <a:xfrm>
            <a:off x="87867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Indy-SDK</a:t>
            </a:r>
            <a:endParaRPr sz="2400">
              <a:latin typeface="Proxima Nova"/>
              <a:ea typeface="Proxima Nova"/>
              <a:cs typeface="Proxima Nova"/>
              <a:sym typeface="Proxima Nova"/>
            </a:endParaRPr>
          </a:p>
        </p:txBody>
      </p:sp>
      <p:sp>
        <p:nvSpPr>
          <p:cNvPr id="577" name="Google Shape;577;p67"/>
          <p:cNvSpPr/>
          <p:nvPr/>
        </p:nvSpPr>
        <p:spPr>
          <a:xfrm>
            <a:off x="461732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Node</a:t>
            </a:r>
            <a:endParaRPr sz="2400">
              <a:latin typeface="Proxima Nova"/>
              <a:ea typeface="Proxima Nova"/>
              <a:cs typeface="Proxima Nova"/>
              <a:sym typeface="Proxima Nova"/>
            </a:endParaRPr>
          </a:p>
        </p:txBody>
      </p:sp>
      <p:sp>
        <p:nvSpPr>
          <p:cNvPr id="578" name="Google Shape;578;p67"/>
          <p:cNvSpPr/>
          <p:nvPr/>
        </p:nvSpPr>
        <p:spPr>
          <a:xfrm>
            <a:off x="878675" y="3525655"/>
            <a:ext cx="73866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Crypto</a:t>
            </a:r>
            <a:endParaRPr sz="2400">
              <a:latin typeface="Proxima Nova"/>
              <a:ea typeface="Proxima Nova"/>
              <a:cs typeface="Proxima Nova"/>
              <a:sym typeface="Proxima Nova"/>
            </a:endParaRPr>
          </a:p>
        </p:txBody>
      </p:sp>
      <p:sp>
        <p:nvSpPr>
          <p:cNvPr id="579" name="Google Shape;579;p67"/>
          <p:cNvSpPr/>
          <p:nvPr/>
        </p:nvSpPr>
        <p:spPr>
          <a:xfrm>
            <a:off x="461732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Plenum consensus</a:t>
            </a:r>
            <a:endParaRPr sz="2400">
              <a:latin typeface="Proxima Nova"/>
              <a:ea typeface="Proxima Nova"/>
              <a:cs typeface="Proxima Nova"/>
              <a:sym typeface="Proxima Nova"/>
            </a:endParaRPr>
          </a:p>
        </p:txBody>
      </p:sp>
      <p:sp>
        <p:nvSpPr>
          <p:cNvPr id="580" name="Google Shape;580;p67"/>
          <p:cNvSpPr/>
          <p:nvPr/>
        </p:nvSpPr>
        <p:spPr>
          <a:xfrm>
            <a:off x="878975" y="1555102"/>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400">
                <a:solidFill>
                  <a:schemeClr val="dk1"/>
                </a:solidFill>
                <a:latin typeface="Proxima Nova"/>
                <a:ea typeface="Proxima Nova"/>
                <a:cs typeface="Proxima Nova"/>
                <a:sym typeface="Proxima Nova"/>
              </a:rPr>
              <a:t>Identity extensions</a:t>
            </a:r>
            <a:endParaRPr sz="2400">
              <a:latin typeface="Proxima Nova"/>
              <a:ea typeface="Proxima Nova"/>
              <a:cs typeface="Proxima Nova"/>
              <a:sym typeface="Proxima Nova"/>
            </a:endParaRPr>
          </a:p>
        </p:txBody>
      </p:sp>
      <p:sp>
        <p:nvSpPr>
          <p:cNvPr id="581" name="Google Shape;581;p67"/>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Indy's Agents Architecture</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68"/>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 Agent</a:t>
            </a:r>
            <a:endParaRPr b="1" sz="2800">
              <a:solidFill>
                <a:srgbClr val="414042"/>
              </a:solidFill>
              <a:latin typeface="Proxima Nova"/>
              <a:ea typeface="Proxima Nova"/>
              <a:cs typeface="Proxima Nova"/>
              <a:sym typeface="Proxima Nova"/>
            </a:endParaRPr>
          </a:p>
        </p:txBody>
      </p:sp>
      <p:sp>
        <p:nvSpPr>
          <p:cNvPr id="587" name="Google Shape;587;p68"/>
          <p:cNvSpPr txBox="1"/>
          <p:nvPr/>
        </p:nvSpPr>
        <p:spPr>
          <a:xfrm>
            <a:off x="705700" y="1411400"/>
            <a:ext cx="7620300" cy="2979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Built using functionality from IndySDK</a:t>
            </a:r>
            <a:endParaRPr sz="2400">
              <a:solidFill>
                <a:schemeClr val="dk1"/>
              </a:solidFill>
              <a:latin typeface="Proxima Nova"/>
              <a:ea typeface="Proxima Nova"/>
              <a:cs typeface="Proxima Nova"/>
              <a:sym typeface="Proxima Nova"/>
            </a:endParaRPr>
          </a:p>
          <a:p>
            <a:pPr indent="-381000" lvl="0" marL="457200" rtl="0" algn="l">
              <a:spcBef>
                <a:spcPts val="0"/>
              </a:spcBef>
              <a:spcAft>
                <a:spcPts val="0"/>
              </a:spcAft>
              <a:buClr>
                <a:schemeClr val="dk1"/>
              </a:buClr>
              <a:buSzPts val="2400"/>
              <a:buFont typeface="Proxima Nova"/>
              <a:buChar char="●"/>
            </a:pPr>
            <a:r>
              <a:rPr lang="en-US" sz="2400">
                <a:solidFill>
                  <a:schemeClr val="dk1"/>
                </a:solidFill>
                <a:latin typeface="Proxima Nova"/>
                <a:ea typeface="Proxima Nova"/>
                <a:cs typeface="Proxima Nova"/>
                <a:sym typeface="Proxima Nova"/>
              </a:rPr>
              <a:t>Extensible to different "message families" allowing for applications to build around a strong identity paradigm</a:t>
            </a:r>
            <a:endParaRPr sz="24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69"/>
          <p:cNvSpPr/>
          <p:nvPr/>
        </p:nvSpPr>
        <p:spPr>
          <a:xfrm>
            <a:off x="87867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Agent</a:t>
            </a:r>
            <a:endParaRPr sz="2400">
              <a:latin typeface="Proxima Nova"/>
              <a:ea typeface="Proxima Nova"/>
              <a:cs typeface="Proxima Nova"/>
              <a:sym typeface="Proxima Nova"/>
            </a:endParaRPr>
          </a:p>
        </p:txBody>
      </p:sp>
      <p:sp>
        <p:nvSpPr>
          <p:cNvPr id="593" name="Google Shape;593;p69"/>
          <p:cNvSpPr/>
          <p:nvPr/>
        </p:nvSpPr>
        <p:spPr>
          <a:xfrm>
            <a:off x="87867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Indy-SDK</a:t>
            </a:r>
            <a:endParaRPr sz="2400">
              <a:latin typeface="Proxima Nova"/>
              <a:ea typeface="Proxima Nova"/>
              <a:cs typeface="Proxima Nova"/>
              <a:sym typeface="Proxima Nova"/>
            </a:endParaRPr>
          </a:p>
        </p:txBody>
      </p:sp>
      <p:sp>
        <p:nvSpPr>
          <p:cNvPr id="594" name="Google Shape;594;p69"/>
          <p:cNvSpPr/>
          <p:nvPr/>
        </p:nvSpPr>
        <p:spPr>
          <a:xfrm>
            <a:off x="4617325" y="2211953"/>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Node</a:t>
            </a:r>
            <a:endParaRPr sz="2400">
              <a:latin typeface="Proxima Nova"/>
              <a:ea typeface="Proxima Nova"/>
              <a:cs typeface="Proxima Nova"/>
              <a:sym typeface="Proxima Nova"/>
            </a:endParaRPr>
          </a:p>
        </p:txBody>
      </p:sp>
      <p:sp>
        <p:nvSpPr>
          <p:cNvPr id="595" name="Google Shape;595;p69"/>
          <p:cNvSpPr/>
          <p:nvPr/>
        </p:nvSpPr>
        <p:spPr>
          <a:xfrm>
            <a:off x="878675" y="3525655"/>
            <a:ext cx="73866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Crypto</a:t>
            </a:r>
            <a:endParaRPr sz="2400">
              <a:latin typeface="Proxima Nova"/>
              <a:ea typeface="Proxima Nova"/>
              <a:cs typeface="Proxima Nova"/>
              <a:sym typeface="Proxima Nova"/>
            </a:endParaRPr>
          </a:p>
        </p:txBody>
      </p:sp>
      <p:sp>
        <p:nvSpPr>
          <p:cNvPr id="596" name="Google Shape;596;p69"/>
          <p:cNvSpPr/>
          <p:nvPr/>
        </p:nvSpPr>
        <p:spPr>
          <a:xfrm>
            <a:off x="4617325" y="2868804"/>
            <a:ext cx="3648000" cy="6264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Plenum consensus</a:t>
            </a:r>
            <a:endParaRPr sz="2400">
              <a:latin typeface="Proxima Nova"/>
              <a:ea typeface="Proxima Nova"/>
              <a:cs typeface="Proxima Nova"/>
              <a:sym typeface="Proxima Nova"/>
            </a:endParaRPr>
          </a:p>
        </p:txBody>
      </p:sp>
      <p:sp>
        <p:nvSpPr>
          <p:cNvPr id="597" name="Google Shape;597;p69"/>
          <p:cNvSpPr/>
          <p:nvPr/>
        </p:nvSpPr>
        <p:spPr>
          <a:xfrm>
            <a:off x="878975" y="1555102"/>
            <a:ext cx="3648000" cy="626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Identity extensions</a:t>
            </a:r>
            <a:endParaRPr sz="2400">
              <a:latin typeface="Proxima Nova"/>
              <a:ea typeface="Proxima Nova"/>
              <a:cs typeface="Proxima Nova"/>
              <a:sym typeface="Proxima Nova"/>
            </a:endParaRPr>
          </a:p>
        </p:txBody>
      </p:sp>
      <p:sp>
        <p:nvSpPr>
          <p:cNvPr id="598" name="Google Shape;598;p69"/>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Hyperledger Indy's Identity Solutions</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70"/>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Extending the Indy Agent</a:t>
            </a:r>
            <a:endParaRPr b="1" sz="2800">
              <a:solidFill>
                <a:srgbClr val="414042"/>
              </a:solidFill>
              <a:latin typeface="Proxima Nova"/>
              <a:ea typeface="Proxima Nova"/>
              <a:cs typeface="Proxima Nova"/>
              <a:sym typeface="Proxima Nova"/>
            </a:endParaRPr>
          </a:p>
        </p:txBody>
      </p:sp>
      <p:sp>
        <p:nvSpPr>
          <p:cNvPr id="604" name="Google Shape;604;p70"/>
          <p:cNvSpPr txBox="1"/>
          <p:nvPr/>
        </p:nvSpPr>
        <p:spPr>
          <a:xfrm>
            <a:off x="704300" y="2108375"/>
            <a:ext cx="7620300" cy="10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Proxima Nova"/>
                <a:ea typeface="Proxima Nova"/>
                <a:cs typeface="Proxima Nova"/>
                <a:sym typeface="Proxima Nova"/>
              </a:rPr>
              <a:t>Easy way to build Indy into existing applications if an agent already exists on the device</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US" sz="2400">
                <a:solidFill>
                  <a:schemeClr val="dk1"/>
                </a:solidFill>
                <a:latin typeface="Proxima Nova"/>
                <a:ea typeface="Proxima Nova"/>
                <a:cs typeface="Proxima Nova"/>
                <a:sym typeface="Proxima Nova"/>
              </a:rPr>
              <a:t>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71"/>
          <p:cNvSpPr/>
          <p:nvPr/>
        </p:nvSpPr>
        <p:spPr>
          <a:xfrm>
            <a:off x="878675" y="2211953"/>
            <a:ext cx="3648000" cy="62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Agent</a:t>
            </a:r>
            <a:endParaRPr sz="2400">
              <a:latin typeface="Proxima Nova"/>
              <a:ea typeface="Proxima Nova"/>
              <a:cs typeface="Proxima Nova"/>
              <a:sym typeface="Proxima Nova"/>
            </a:endParaRPr>
          </a:p>
        </p:txBody>
      </p:sp>
      <p:sp>
        <p:nvSpPr>
          <p:cNvPr id="610" name="Google Shape;610;p71"/>
          <p:cNvSpPr/>
          <p:nvPr/>
        </p:nvSpPr>
        <p:spPr>
          <a:xfrm>
            <a:off x="878675" y="2868804"/>
            <a:ext cx="3648000" cy="626400"/>
          </a:xfrm>
          <a:prstGeom prst="rect">
            <a:avLst/>
          </a:prstGeom>
          <a:solidFill>
            <a:srgbClr val="39A53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Indy-SDK</a:t>
            </a:r>
            <a:endParaRPr sz="2400">
              <a:latin typeface="Proxima Nova"/>
              <a:ea typeface="Proxima Nova"/>
              <a:cs typeface="Proxima Nova"/>
              <a:sym typeface="Proxima Nova"/>
            </a:endParaRPr>
          </a:p>
        </p:txBody>
      </p:sp>
      <p:sp>
        <p:nvSpPr>
          <p:cNvPr id="611" name="Google Shape;611;p71"/>
          <p:cNvSpPr/>
          <p:nvPr/>
        </p:nvSpPr>
        <p:spPr>
          <a:xfrm>
            <a:off x="4617325" y="2211953"/>
            <a:ext cx="3648000" cy="626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Node</a:t>
            </a:r>
            <a:endParaRPr sz="2400">
              <a:latin typeface="Proxima Nova"/>
              <a:ea typeface="Proxima Nova"/>
              <a:cs typeface="Proxima Nova"/>
              <a:sym typeface="Proxima Nova"/>
            </a:endParaRPr>
          </a:p>
        </p:txBody>
      </p:sp>
      <p:sp>
        <p:nvSpPr>
          <p:cNvPr id="612" name="Google Shape;612;p71"/>
          <p:cNvSpPr/>
          <p:nvPr/>
        </p:nvSpPr>
        <p:spPr>
          <a:xfrm>
            <a:off x="878675" y="3525655"/>
            <a:ext cx="7386600" cy="6264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Crypto</a:t>
            </a:r>
            <a:endParaRPr sz="2400">
              <a:latin typeface="Proxima Nova"/>
              <a:ea typeface="Proxima Nova"/>
              <a:cs typeface="Proxima Nova"/>
              <a:sym typeface="Proxima Nova"/>
            </a:endParaRPr>
          </a:p>
        </p:txBody>
      </p:sp>
      <p:sp>
        <p:nvSpPr>
          <p:cNvPr id="613" name="Google Shape;613;p71"/>
          <p:cNvSpPr/>
          <p:nvPr/>
        </p:nvSpPr>
        <p:spPr>
          <a:xfrm>
            <a:off x="4617325" y="2868804"/>
            <a:ext cx="3648000" cy="6264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Plenum consensus</a:t>
            </a:r>
            <a:endParaRPr sz="2400">
              <a:latin typeface="Proxima Nova"/>
              <a:ea typeface="Proxima Nova"/>
              <a:cs typeface="Proxima Nova"/>
              <a:sym typeface="Proxima Nova"/>
            </a:endParaRPr>
          </a:p>
        </p:txBody>
      </p:sp>
      <p:sp>
        <p:nvSpPr>
          <p:cNvPr id="614" name="Google Shape;614;p71"/>
          <p:cNvSpPr/>
          <p:nvPr/>
        </p:nvSpPr>
        <p:spPr>
          <a:xfrm>
            <a:off x="878975" y="1555102"/>
            <a:ext cx="3648000" cy="626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latin typeface="Proxima Nova"/>
                <a:ea typeface="Proxima Nova"/>
                <a:cs typeface="Proxima Nova"/>
                <a:sym typeface="Proxima Nova"/>
              </a:rPr>
              <a:t>Identity extensions</a:t>
            </a:r>
            <a:endParaRPr sz="2400">
              <a:latin typeface="Proxima Nova"/>
              <a:ea typeface="Proxima Nova"/>
              <a:cs typeface="Proxima Nova"/>
              <a:sym typeface="Proxima Nova"/>
            </a:endParaRPr>
          </a:p>
        </p:txBody>
      </p:sp>
      <p:sp>
        <p:nvSpPr>
          <p:cNvPr id="615" name="Google Shape;615;p71"/>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Connecting the </a:t>
            </a:r>
            <a:r>
              <a:rPr b="1" lang="en-US" sz="2800">
                <a:solidFill>
                  <a:srgbClr val="414042"/>
                </a:solidFill>
                <a:latin typeface="Proxima Nova"/>
                <a:ea typeface="Proxima Nova"/>
                <a:cs typeface="Proxima Nova"/>
                <a:sym typeface="Proxima Nova"/>
              </a:rPr>
              <a:t>Architecture Pieces</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6"/>
          <p:cNvSpPr txBox="1"/>
          <p:nvPr/>
        </p:nvSpPr>
        <p:spPr>
          <a:xfrm>
            <a:off x="707150" y="577100"/>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Agenda</a:t>
            </a:r>
            <a:endParaRPr sz="1800">
              <a:solidFill>
                <a:srgbClr val="41404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2800">
              <a:solidFill>
                <a:srgbClr val="414042"/>
              </a:solidFill>
              <a:latin typeface="Proxima Nova"/>
              <a:ea typeface="Proxima Nova"/>
              <a:cs typeface="Proxima Nova"/>
              <a:sym typeface="Proxima Nova"/>
            </a:endParaRPr>
          </a:p>
          <a:p>
            <a:pPr indent="0" lvl="0" marL="0" rtl="0" algn="l">
              <a:spcBef>
                <a:spcPts val="0"/>
              </a:spcBef>
              <a:spcAft>
                <a:spcPts val="0"/>
              </a:spcAft>
              <a:buNone/>
            </a:pPr>
            <a:r>
              <a:t/>
            </a:r>
            <a:endParaRPr b="1" sz="2800">
              <a:solidFill>
                <a:srgbClr val="414042"/>
              </a:solidFill>
              <a:latin typeface="Proxima Nova"/>
              <a:ea typeface="Proxima Nova"/>
              <a:cs typeface="Proxima Nova"/>
              <a:sym typeface="Proxima Nova"/>
            </a:endParaRPr>
          </a:p>
        </p:txBody>
      </p:sp>
      <p:pic>
        <p:nvPicPr>
          <p:cNvPr id="222" name="Google Shape;222;p36"/>
          <p:cNvPicPr preferRelativeResize="0"/>
          <p:nvPr/>
        </p:nvPicPr>
        <p:blipFill rotWithShape="1">
          <a:blip r:embed="rId3">
            <a:alphaModFix/>
          </a:blip>
          <a:srcRect b="169" l="0" r="0" t="159"/>
          <a:stretch/>
        </p:blipFill>
        <p:spPr>
          <a:xfrm>
            <a:off x="1260088" y="1642875"/>
            <a:ext cx="701326" cy="699025"/>
          </a:xfrm>
          <a:prstGeom prst="rect">
            <a:avLst/>
          </a:prstGeom>
          <a:noFill/>
          <a:ln>
            <a:noFill/>
          </a:ln>
        </p:spPr>
      </p:pic>
      <p:pic>
        <p:nvPicPr>
          <p:cNvPr id="223" name="Google Shape;223;p36"/>
          <p:cNvPicPr preferRelativeResize="0"/>
          <p:nvPr/>
        </p:nvPicPr>
        <p:blipFill rotWithShape="1">
          <a:blip r:embed="rId4">
            <a:alphaModFix/>
          </a:blip>
          <a:srcRect b="169" l="0" r="0" t="159"/>
          <a:stretch/>
        </p:blipFill>
        <p:spPr>
          <a:xfrm>
            <a:off x="7102425" y="1642875"/>
            <a:ext cx="701326" cy="699025"/>
          </a:xfrm>
          <a:prstGeom prst="rect">
            <a:avLst/>
          </a:prstGeom>
          <a:noFill/>
          <a:ln>
            <a:noFill/>
          </a:ln>
        </p:spPr>
      </p:pic>
      <p:pic>
        <p:nvPicPr>
          <p:cNvPr id="224" name="Google Shape;224;p36"/>
          <p:cNvPicPr preferRelativeResize="0"/>
          <p:nvPr/>
        </p:nvPicPr>
        <p:blipFill rotWithShape="1">
          <a:blip r:embed="rId5">
            <a:alphaModFix/>
          </a:blip>
          <a:srcRect b="169" l="0" r="0" t="159"/>
          <a:stretch/>
        </p:blipFill>
        <p:spPr>
          <a:xfrm>
            <a:off x="3209950" y="1642875"/>
            <a:ext cx="701326" cy="699025"/>
          </a:xfrm>
          <a:prstGeom prst="rect">
            <a:avLst/>
          </a:prstGeom>
          <a:noFill/>
          <a:ln>
            <a:noFill/>
          </a:ln>
        </p:spPr>
      </p:pic>
      <p:pic>
        <p:nvPicPr>
          <p:cNvPr id="225" name="Google Shape;225;p36"/>
          <p:cNvPicPr preferRelativeResize="0"/>
          <p:nvPr/>
        </p:nvPicPr>
        <p:blipFill rotWithShape="1">
          <a:blip r:embed="rId6">
            <a:alphaModFix/>
          </a:blip>
          <a:srcRect b="169" l="0" r="0" t="159"/>
          <a:stretch/>
        </p:blipFill>
        <p:spPr>
          <a:xfrm>
            <a:off x="5159800" y="1642863"/>
            <a:ext cx="701326" cy="699025"/>
          </a:xfrm>
          <a:prstGeom prst="rect">
            <a:avLst/>
          </a:prstGeom>
          <a:noFill/>
          <a:ln>
            <a:noFill/>
          </a:ln>
        </p:spPr>
      </p:pic>
      <p:sp>
        <p:nvSpPr>
          <p:cNvPr id="226" name="Google Shape;226;p36"/>
          <p:cNvSpPr txBox="1"/>
          <p:nvPr/>
        </p:nvSpPr>
        <p:spPr>
          <a:xfrm>
            <a:off x="635763" y="2445725"/>
            <a:ext cx="19500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74D1D6"/>
                </a:solidFill>
                <a:latin typeface="Proxima Nova"/>
                <a:ea typeface="Proxima Nova"/>
                <a:cs typeface="Proxima Nova"/>
                <a:sym typeface="Proxima Nova"/>
              </a:rPr>
              <a:t>Decentralized Identity Concepts</a:t>
            </a:r>
            <a:endParaRPr b="1" sz="1800">
              <a:solidFill>
                <a:srgbClr val="74D1D6"/>
              </a:solidFill>
              <a:latin typeface="Proxima Nova"/>
              <a:ea typeface="Proxima Nova"/>
              <a:cs typeface="Proxima Nova"/>
              <a:sym typeface="Proxima Nova"/>
            </a:endParaRPr>
          </a:p>
        </p:txBody>
      </p:sp>
      <p:sp>
        <p:nvSpPr>
          <p:cNvPr id="227" name="Google Shape;227;p36"/>
          <p:cNvSpPr txBox="1"/>
          <p:nvPr/>
        </p:nvSpPr>
        <p:spPr>
          <a:xfrm>
            <a:off x="2617563" y="2445725"/>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latin typeface="Proxima Nova"/>
                <a:ea typeface="Proxima Nova"/>
                <a:cs typeface="Proxima Nova"/>
                <a:sym typeface="Proxima Nova"/>
              </a:rPr>
              <a:t>Hyperledger</a:t>
            </a:r>
            <a:endParaRPr sz="1800">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US" sz="1800">
                <a:latin typeface="Proxima Nova"/>
                <a:ea typeface="Proxima Nova"/>
                <a:cs typeface="Proxima Nova"/>
                <a:sym typeface="Proxima Nova"/>
              </a:rPr>
              <a:t>Indy Architecture</a:t>
            </a:r>
            <a:endParaRPr sz="1800">
              <a:latin typeface="Proxima Nova"/>
              <a:ea typeface="Proxima Nova"/>
              <a:cs typeface="Proxima Nova"/>
              <a:sym typeface="Proxima Nova"/>
            </a:endParaRPr>
          </a:p>
        </p:txBody>
      </p:sp>
      <p:sp>
        <p:nvSpPr>
          <p:cNvPr id="228" name="Google Shape;228;p36"/>
          <p:cNvSpPr txBox="1"/>
          <p:nvPr/>
        </p:nvSpPr>
        <p:spPr>
          <a:xfrm>
            <a:off x="4567413" y="2445725"/>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414042"/>
                </a:solidFill>
                <a:latin typeface="Proxima Nova"/>
                <a:ea typeface="Proxima Nova"/>
                <a:cs typeface="Proxima Nova"/>
                <a:sym typeface="Proxima Nova"/>
              </a:rPr>
              <a:t>Demo Use Case</a:t>
            </a:r>
            <a:endParaRPr sz="1800">
              <a:solidFill>
                <a:srgbClr val="414042"/>
              </a:solidFill>
              <a:latin typeface="Proxima Nova"/>
              <a:ea typeface="Proxima Nova"/>
              <a:cs typeface="Proxima Nova"/>
              <a:sym typeface="Proxima Nova"/>
            </a:endParaRPr>
          </a:p>
        </p:txBody>
      </p:sp>
      <p:sp>
        <p:nvSpPr>
          <p:cNvPr id="229" name="Google Shape;229;p36"/>
          <p:cNvSpPr txBox="1"/>
          <p:nvPr/>
        </p:nvSpPr>
        <p:spPr>
          <a:xfrm>
            <a:off x="6510038" y="2445725"/>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414042"/>
                </a:solidFill>
                <a:latin typeface="Proxima Nova"/>
                <a:ea typeface="Proxima Nova"/>
                <a:cs typeface="Proxima Nova"/>
                <a:sym typeface="Proxima Nova"/>
              </a:rPr>
              <a:t>Hyperledger Indy and How to Get Involved</a:t>
            </a:r>
            <a:endParaRPr sz="1800">
              <a:solidFill>
                <a:srgbClr val="414042"/>
              </a:solidFill>
              <a:latin typeface="Proxima Nova"/>
              <a:ea typeface="Proxima Nova"/>
              <a:cs typeface="Proxima Nova"/>
              <a:sym typeface="Proxima Nova"/>
            </a:endParaRPr>
          </a:p>
          <a:p>
            <a:pPr indent="0" lvl="0" marL="0" rtl="0" algn="ctr">
              <a:spcBef>
                <a:spcPts val="0"/>
              </a:spcBef>
              <a:spcAft>
                <a:spcPts val="0"/>
              </a:spcAft>
              <a:buNone/>
            </a:pPr>
            <a:r>
              <a:t/>
            </a:r>
            <a:endParaRPr sz="1800">
              <a:solidFill>
                <a:srgbClr val="414042"/>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72"/>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414042"/>
                </a:solidFill>
                <a:latin typeface="Proxima Nova"/>
                <a:ea typeface="Proxima Nova"/>
                <a:cs typeface="Proxima Nova"/>
                <a:sym typeface="Proxima Nova"/>
              </a:rPr>
              <a:t>Agenda</a:t>
            </a:r>
            <a:endParaRPr b="1" sz="2800">
              <a:solidFill>
                <a:srgbClr val="414042"/>
              </a:solidFill>
              <a:latin typeface="Proxima Nova"/>
              <a:ea typeface="Proxima Nova"/>
              <a:cs typeface="Proxima Nova"/>
              <a:sym typeface="Proxima Nova"/>
            </a:endParaRPr>
          </a:p>
        </p:txBody>
      </p:sp>
      <p:sp>
        <p:nvSpPr>
          <p:cNvPr id="621" name="Google Shape;621;p72"/>
          <p:cNvSpPr txBox="1"/>
          <p:nvPr/>
        </p:nvSpPr>
        <p:spPr>
          <a:xfrm>
            <a:off x="752461" y="2574975"/>
            <a:ext cx="1829400" cy="1205100"/>
          </a:xfrm>
          <a:prstGeom prst="rect">
            <a:avLst/>
          </a:prstGeom>
          <a:noFill/>
          <a:ln>
            <a:noFill/>
          </a:ln>
        </p:spPr>
        <p:txBody>
          <a:bodyPr anchorCtr="0" anchor="t" bIns="91425" lIns="91425" spcFirstLastPara="1" rIns="91425" wrap="square" tIns="91425">
            <a:noAutofit/>
          </a:bodyPr>
          <a:lstStyle/>
          <a:p>
            <a:pPr indent="0" lvl="0" marL="19050" marR="0" rtl="0" algn="ctr">
              <a:lnSpc>
                <a:spcPct val="100000"/>
              </a:lnSpc>
              <a:spcBef>
                <a:spcPts val="0"/>
              </a:spcBef>
              <a:spcAft>
                <a:spcPts val="0"/>
              </a:spcAft>
              <a:buNone/>
            </a:pPr>
            <a:r>
              <a:rPr lang="en-US" sz="1800">
                <a:latin typeface="Proxima Nova"/>
                <a:ea typeface="Proxima Nova"/>
                <a:cs typeface="Proxima Nova"/>
                <a:sym typeface="Proxima Nova"/>
              </a:rPr>
              <a:t>The Linux Foundation and Hyperledger</a:t>
            </a:r>
            <a:endParaRPr sz="1800">
              <a:highlight>
                <a:srgbClr val="000000"/>
              </a:highlight>
            </a:endParaRPr>
          </a:p>
        </p:txBody>
      </p:sp>
      <p:pic>
        <p:nvPicPr>
          <p:cNvPr id="622" name="Google Shape;622;p72"/>
          <p:cNvPicPr preferRelativeResize="0"/>
          <p:nvPr/>
        </p:nvPicPr>
        <p:blipFill rotWithShape="1">
          <a:blip r:embed="rId3">
            <a:alphaModFix/>
          </a:blip>
          <a:srcRect b="0" l="99" r="109" t="0"/>
          <a:stretch/>
        </p:blipFill>
        <p:spPr>
          <a:xfrm>
            <a:off x="1277634" y="1875955"/>
            <a:ext cx="699025" cy="699025"/>
          </a:xfrm>
          <a:prstGeom prst="rect">
            <a:avLst/>
          </a:prstGeom>
          <a:noFill/>
          <a:ln>
            <a:noFill/>
          </a:ln>
        </p:spPr>
      </p:pic>
      <p:sp>
        <p:nvSpPr>
          <p:cNvPr id="623" name="Google Shape;623;p72"/>
          <p:cNvSpPr txBox="1"/>
          <p:nvPr/>
        </p:nvSpPr>
        <p:spPr>
          <a:xfrm>
            <a:off x="2662361" y="2574975"/>
            <a:ext cx="1829400" cy="12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US" sz="1800">
                <a:solidFill>
                  <a:schemeClr val="dk1"/>
                </a:solidFill>
                <a:latin typeface="Proxima Nova"/>
                <a:ea typeface="Proxima Nova"/>
                <a:cs typeface="Proxima Nova"/>
                <a:sym typeface="Proxima Nova"/>
              </a:rPr>
              <a:t>Decentralized Identity Concepts</a:t>
            </a:r>
            <a:endParaRPr sz="1800">
              <a:latin typeface="Proxima Nova"/>
              <a:ea typeface="Proxima Nova"/>
              <a:cs typeface="Proxima Nova"/>
              <a:sym typeface="Proxima Nova"/>
            </a:endParaRPr>
          </a:p>
        </p:txBody>
      </p:sp>
      <p:sp>
        <p:nvSpPr>
          <p:cNvPr id="624" name="Google Shape;624;p72"/>
          <p:cNvSpPr txBox="1"/>
          <p:nvPr/>
        </p:nvSpPr>
        <p:spPr>
          <a:xfrm>
            <a:off x="4573599" y="2574975"/>
            <a:ext cx="1829400" cy="1205100"/>
          </a:xfrm>
          <a:prstGeom prst="rect">
            <a:avLst/>
          </a:prstGeom>
          <a:noFill/>
          <a:ln>
            <a:noFill/>
          </a:ln>
        </p:spPr>
        <p:txBody>
          <a:bodyPr anchorCtr="0" anchor="t" bIns="91425" lIns="91425" spcFirstLastPara="1" rIns="91425" wrap="square" tIns="91425">
            <a:noAutofit/>
          </a:bodyPr>
          <a:lstStyle/>
          <a:p>
            <a:pPr indent="0" lvl="0" marL="19050" rtl="0" algn="ctr">
              <a:spcBef>
                <a:spcPts val="0"/>
              </a:spcBef>
              <a:spcAft>
                <a:spcPts val="0"/>
              </a:spcAft>
              <a:buClr>
                <a:schemeClr val="dk1"/>
              </a:buClr>
              <a:buFont typeface="Arial"/>
              <a:buNone/>
            </a:pPr>
            <a:r>
              <a:rPr b="1" lang="en-US" sz="1800">
                <a:solidFill>
                  <a:srgbClr val="7AC62A"/>
                </a:solidFill>
                <a:latin typeface="Proxima Nova"/>
                <a:ea typeface="Proxima Nova"/>
                <a:cs typeface="Proxima Nova"/>
                <a:sym typeface="Proxima Nova"/>
              </a:rPr>
              <a:t>Demo Use Case</a:t>
            </a:r>
            <a:endParaRPr sz="1800">
              <a:solidFill>
                <a:srgbClr val="404146"/>
              </a:solidFill>
            </a:endParaRPr>
          </a:p>
        </p:txBody>
      </p:sp>
      <p:sp>
        <p:nvSpPr>
          <p:cNvPr id="625" name="Google Shape;625;p72"/>
          <p:cNvSpPr txBox="1"/>
          <p:nvPr/>
        </p:nvSpPr>
        <p:spPr>
          <a:xfrm>
            <a:off x="6484849" y="2574975"/>
            <a:ext cx="1829400" cy="1205100"/>
          </a:xfrm>
          <a:prstGeom prst="rect">
            <a:avLst/>
          </a:prstGeom>
          <a:noFill/>
          <a:ln>
            <a:noFill/>
          </a:ln>
        </p:spPr>
        <p:txBody>
          <a:bodyPr anchorCtr="0" anchor="t" bIns="91425" lIns="91425" spcFirstLastPara="1" rIns="91425" wrap="square" tIns="91425">
            <a:noAutofit/>
          </a:bodyPr>
          <a:lstStyle/>
          <a:p>
            <a:pPr indent="0" lvl="0" marL="19050" rtl="0" algn="ctr">
              <a:spcBef>
                <a:spcPts val="0"/>
              </a:spcBef>
              <a:spcAft>
                <a:spcPts val="0"/>
              </a:spcAft>
              <a:buClr>
                <a:schemeClr val="dk1"/>
              </a:buClr>
              <a:buFont typeface="Arial"/>
              <a:buNone/>
            </a:pPr>
            <a:r>
              <a:rPr lang="en-US" sz="1800">
                <a:latin typeface="Proxima Nova"/>
                <a:ea typeface="Proxima Nova"/>
                <a:cs typeface="Proxima Nova"/>
                <a:sym typeface="Proxima Nova"/>
              </a:rPr>
              <a:t>Hyperledger Indy and How to Get Involved</a:t>
            </a:r>
            <a:endParaRPr sz="1800">
              <a:latin typeface="Proxima Nova"/>
              <a:ea typeface="Proxima Nova"/>
              <a:cs typeface="Proxima Nova"/>
              <a:sym typeface="Proxima Nova"/>
            </a:endParaRPr>
          </a:p>
        </p:txBody>
      </p:sp>
      <p:pic>
        <p:nvPicPr>
          <p:cNvPr id="626" name="Google Shape;626;p72"/>
          <p:cNvPicPr preferRelativeResize="0"/>
          <p:nvPr/>
        </p:nvPicPr>
        <p:blipFill rotWithShape="1">
          <a:blip r:embed="rId4">
            <a:alphaModFix/>
          </a:blip>
          <a:srcRect b="0" l="0" r="0" t="0"/>
          <a:stretch/>
        </p:blipFill>
        <p:spPr>
          <a:xfrm>
            <a:off x="3228221" y="1875955"/>
            <a:ext cx="699025" cy="699025"/>
          </a:xfrm>
          <a:prstGeom prst="rect">
            <a:avLst/>
          </a:prstGeom>
          <a:noFill/>
          <a:ln>
            <a:noFill/>
          </a:ln>
        </p:spPr>
      </p:pic>
      <p:pic>
        <p:nvPicPr>
          <p:cNvPr id="627" name="Google Shape;627;p72"/>
          <p:cNvPicPr preferRelativeResize="0"/>
          <p:nvPr/>
        </p:nvPicPr>
        <p:blipFill rotWithShape="1">
          <a:blip r:embed="rId5">
            <a:alphaModFix/>
          </a:blip>
          <a:srcRect b="0" l="0" r="0" t="0"/>
          <a:stretch/>
        </p:blipFill>
        <p:spPr>
          <a:xfrm>
            <a:off x="5138784" y="1875955"/>
            <a:ext cx="699025" cy="699025"/>
          </a:xfrm>
          <a:prstGeom prst="rect">
            <a:avLst/>
          </a:prstGeom>
          <a:noFill/>
          <a:ln>
            <a:noFill/>
          </a:ln>
        </p:spPr>
      </p:pic>
      <p:pic>
        <p:nvPicPr>
          <p:cNvPr id="628" name="Google Shape;628;p72"/>
          <p:cNvPicPr preferRelativeResize="0"/>
          <p:nvPr/>
        </p:nvPicPr>
        <p:blipFill rotWithShape="1">
          <a:blip r:embed="rId6">
            <a:alphaModFix/>
          </a:blip>
          <a:srcRect b="0" l="99" r="109" t="0"/>
          <a:stretch/>
        </p:blipFill>
        <p:spPr>
          <a:xfrm>
            <a:off x="7049359" y="1875955"/>
            <a:ext cx="699025" cy="699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pic>
        <p:nvPicPr>
          <p:cNvPr id="633" name="Google Shape;633;p73"/>
          <p:cNvPicPr preferRelativeResize="0"/>
          <p:nvPr/>
        </p:nvPicPr>
        <p:blipFill>
          <a:blip r:embed="rId3">
            <a:alphaModFix/>
          </a:blip>
          <a:stretch>
            <a:fillRect/>
          </a:stretch>
        </p:blipFill>
        <p:spPr>
          <a:xfrm>
            <a:off x="2945862" y="795343"/>
            <a:ext cx="3252276" cy="960089"/>
          </a:xfrm>
          <a:prstGeom prst="rect">
            <a:avLst/>
          </a:prstGeom>
          <a:noFill/>
          <a:ln>
            <a:noFill/>
          </a:ln>
        </p:spPr>
      </p:pic>
      <p:pic>
        <p:nvPicPr>
          <p:cNvPr id="634" name="Google Shape;634;p73"/>
          <p:cNvPicPr preferRelativeResize="0"/>
          <p:nvPr/>
        </p:nvPicPr>
        <p:blipFill rotWithShape="1">
          <a:blip r:embed="rId4">
            <a:alphaModFix/>
          </a:blip>
          <a:srcRect b="-545" l="0" r="0" t="11195"/>
          <a:stretch/>
        </p:blipFill>
        <p:spPr>
          <a:xfrm>
            <a:off x="3570475" y="-819850"/>
            <a:ext cx="2003050" cy="1550101"/>
          </a:xfrm>
          <a:prstGeom prst="rect">
            <a:avLst/>
          </a:prstGeom>
          <a:noFill/>
          <a:ln>
            <a:noFill/>
          </a:ln>
        </p:spPr>
      </p:pic>
      <p:sp>
        <p:nvSpPr>
          <p:cNvPr id="635" name="Google Shape;635;p73"/>
          <p:cNvSpPr txBox="1"/>
          <p:nvPr/>
        </p:nvSpPr>
        <p:spPr>
          <a:xfrm>
            <a:off x="1616850" y="1820525"/>
            <a:ext cx="5910300" cy="283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US" sz="2400">
                <a:solidFill>
                  <a:srgbClr val="414042"/>
                </a:solidFill>
                <a:latin typeface="Proxima Nova"/>
                <a:ea typeface="Proxima Nova"/>
                <a:cs typeface="Proxima Nova"/>
                <a:sym typeface="Proxima Nova"/>
              </a:rPr>
              <a:t>Tools, libraries, and reusable components for providing digital identities rooted on blockchains or other distributed ledgers so that they are interoperable across administrative domains, applications, and any other silo.</a:t>
            </a:r>
            <a:endParaRPr sz="2400">
              <a:solidFill>
                <a:srgbClr val="414042"/>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74"/>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800">
                <a:solidFill>
                  <a:srgbClr val="414042"/>
                </a:solidFill>
                <a:latin typeface="Proxima Nova"/>
                <a:ea typeface="Proxima Nova"/>
                <a:cs typeface="Proxima Nova"/>
                <a:sym typeface="Proxima Nova"/>
              </a:rPr>
              <a:t>Collaboration Tools</a:t>
            </a:r>
            <a:endParaRPr b="1" sz="2800">
              <a:solidFill>
                <a:srgbClr val="414042"/>
              </a:solidFill>
              <a:latin typeface="Proxima Nova"/>
              <a:ea typeface="Proxima Nova"/>
              <a:cs typeface="Proxima Nova"/>
              <a:sym typeface="Proxima Nova"/>
            </a:endParaRPr>
          </a:p>
        </p:txBody>
      </p:sp>
      <p:pic>
        <p:nvPicPr>
          <p:cNvPr id="641" name="Google Shape;641;p74"/>
          <p:cNvPicPr preferRelativeResize="0"/>
          <p:nvPr/>
        </p:nvPicPr>
        <p:blipFill rotWithShape="1">
          <a:blip r:embed="rId3">
            <a:alphaModFix/>
          </a:blip>
          <a:srcRect b="35049" l="0" r="0" t="2226"/>
          <a:stretch/>
        </p:blipFill>
        <p:spPr>
          <a:xfrm>
            <a:off x="0" y="1162400"/>
            <a:ext cx="9144000" cy="3226176"/>
          </a:xfrm>
          <a:prstGeom prst="rect">
            <a:avLst/>
          </a:prstGeom>
          <a:noFill/>
          <a:ln>
            <a:noFill/>
          </a:ln>
        </p:spPr>
      </p:pic>
      <p:sp>
        <p:nvSpPr>
          <p:cNvPr id="642" name="Google Shape;642;p74"/>
          <p:cNvSpPr txBox="1"/>
          <p:nvPr/>
        </p:nvSpPr>
        <p:spPr>
          <a:xfrm>
            <a:off x="524175" y="1917300"/>
            <a:ext cx="2364300" cy="18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100">
                <a:solidFill>
                  <a:srgbClr val="FFFFFF"/>
                </a:solidFill>
                <a:latin typeface="Proxima Nova"/>
                <a:ea typeface="Proxima Nova"/>
                <a:cs typeface="Proxima Nova"/>
                <a:sym typeface="Proxima Nova"/>
              </a:rPr>
              <a:t>Account</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US" sz="1100">
                <a:solidFill>
                  <a:srgbClr val="FFFFFF"/>
                </a:solidFill>
                <a:latin typeface="Proxima Nova"/>
                <a:ea typeface="Proxima Nova"/>
                <a:cs typeface="Proxima Nova"/>
                <a:sym typeface="Proxima Nova"/>
              </a:rPr>
              <a:t>Sign up for a Linux Foundation account</a:t>
            </a:r>
            <a:endParaRPr sz="1100">
              <a:solidFill>
                <a:srgbClr val="FFFFFF"/>
              </a:solidFill>
              <a:latin typeface="Proxima Nova"/>
              <a:ea typeface="Proxima Nova"/>
              <a:cs typeface="Proxima Nova"/>
              <a:sym typeface="Proxima Nova"/>
            </a:endParaRPr>
          </a:p>
        </p:txBody>
      </p:sp>
      <p:sp>
        <p:nvSpPr>
          <p:cNvPr id="643" name="Google Shape;643;p74">
            <a:hlinkClick r:id="rId4"/>
          </p:cNvPr>
          <p:cNvSpPr txBox="1"/>
          <p:nvPr/>
        </p:nvSpPr>
        <p:spPr>
          <a:xfrm>
            <a:off x="6278250" y="1917300"/>
            <a:ext cx="2130600" cy="18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100">
                <a:solidFill>
                  <a:srgbClr val="FFFFFF"/>
                </a:solidFill>
                <a:latin typeface="Proxima Nova"/>
                <a:ea typeface="Proxima Nova"/>
                <a:cs typeface="Proxima Nova"/>
                <a:sym typeface="Proxima Nova"/>
              </a:rPr>
              <a:t>Mailing Lists</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US" sz="1100">
                <a:solidFill>
                  <a:srgbClr val="FFFFFF"/>
                </a:solidFill>
                <a:latin typeface="Proxima Nova"/>
                <a:ea typeface="Proxima Nova"/>
                <a:cs typeface="Proxima Nova"/>
                <a:sym typeface="Proxima Nova"/>
              </a:rPr>
              <a:t>Participate on the Hyperledger Mailing Lists</a:t>
            </a:r>
            <a:endParaRPr sz="1100">
              <a:solidFill>
                <a:srgbClr val="FFFFFF"/>
              </a:solidFill>
              <a:latin typeface="Proxima Nova"/>
              <a:ea typeface="Proxima Nova"/>
              <a:cs typeface="Proxima Nova"/>
              <a:sym typeface="Proxima Nova"/>
            </a:endParaRPr>
          </a:p>
        </p:txBody>
      </p:sp>
      <p:pic>
        <p:nvPicPr>
          <p:cNvPr id="644" name="Google Shape;644;p74">
            <a:hlinkClick r:id="rId5"/>
          </p:cNvPr>
          <p:cNvPicPr preferRelativeResize="0"/>
          <p:nvPr/>
        </p:nvPicPr>
        <p:blipFill rotWithShape="1">
          <a:blip r:embed="rId6">
            <a:alphaModFix/>
          </a:blip>
          <a:srcRect b="0" l="0" r="0" t="0"/>
          <a:stretch/>
        </p:blipFill>
        <p:spPr>
          <a:xfrm>
            <a:off x="7061127" y="1351975"/>
            <a:ext cx="565323" cy="565335"/>
          </a:xfrm>
          <a:prstGeom prst="rect">
            <a:avLst/>
          </a:prstGeom>
          <a:noFill/>
          <a:ln>
            <a:noFill/>
          </a:ln>
        </p:spPr>
      </p:pic>
      <p:pic>
        <p:nvPicPr>
          <p:cNvPr id="645" name="Google Shape;645;p74">
            <a:hlinkClick r:id="rId7"/>
          </p:cNvPr>
          <p:cNvPicPr preferRelativeResize="0"/>
          <p:nvPr/>
        </p:nvPicPr>
        <p:blipFill rotWithShape="1">
          <a:blip r:embed="rId8">
            <a:alphaModFix/>
          </a:blip>
          <a:srcRect b="169" l="0" r="0" t="159"/>
          <a:stretch/>
        </p:blipFill>
        <p:spPr>
          <a:xfrm>
            <a:off x="1422720" y="1351975"/>
            <a:ext cx="567195" cy="565334"/>
          </a:xfrm>
          <a:prstGeom prst="rect">
            <a:avLst/>
          </a:prstGeom>
          <a:noFill/>
          <a:ln>
            <a:noFill/>
          </a:ln>
        </p:spPr>
      </p:pic>
      <p:sp>
        <p:nvSpPr>
          <p:cNvPr id="646" name="Google Shape;646;p74"/>
          <p:cNvSpPr txBox="1"/>
          <p:nvPr/>
        </p:nvSpPr>
        <p:spPr>
          <a:xfrm>
            <a:off x="524175" y="3655325"/>
            <a:ext cx="2364300" cy="18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Proxima Nova"/>
                <a:ea typeface="Proxima Nova"/>
                <a:cs typeface="Proxima Nova"/>
                <a:sym typeface="Proxima Nova"/>
              </a:rPr>
              <a:t>Github</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US" sz="1100">
                <a:solidFill>
                  <a:srgbClr val="FFFFFF"/>
                </a:solidFill>
                <a:latin typeface="Proxima Nova"/>
                <a:ea typeface="Proxima Nova"/>
                <a:cs typeface="Proxima Nova"/>
                <a:sym typeface="Proxima Nova"/>
              </a:rPr>
              <a:t>Check out our code repositories</a:t>
            </a:r>
            <a:endParaRPr sz="1100">
              <a:solidFill>
                <a:srgbClr val="FFFFFF"/>
              </a:solidFill>
              <a:latin typeface="Proxima Nova"/>
              <a:ea typeface="Proxima Nova"/>
              <a:cs typeface="Proxima Nova"/>
              <a:sym typeface="Proxima Nova"/>
            </a:endParaRPr>
          </a:p>
        </p:txBody>
      </p:sp>
      <p:sp>
        <p:nvSpPr>
          <p:cNvPr id="647" name="Google Shape;647;p74">
            <a:hlinkClick r:id="rId9"/>
          </p:cNvPr>
          <p:cNvSpPr txBox="1"/>
          <p:nvPr/>
        </p:nvSpPr>
        <p:spPr>
          <a:xfrm>
            <a:off x="6278250" y="3655325"/>
            <a:ext cx="2130600" cy="18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Proxima Nova"/>
                <a:ea typeface="Proxima Nova"/>
                <a:cs typeface="Proxima Nova"/>
                <a:sym typeface="Proxima Nova"/>
              </a:rPr>
              <a:t>Bug Reporting</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US" sz="1100">
                <a:solidFill>
                  <a:srgbClr val="FFFFFF"/>
                </a:solidFill>
                <a:latin typeface="Proxima Nova"/>
                <a:ea typeface="Proxima Nova"/>
                <a:cs typeface="Proxima Nova"/>
                <a:sym typeface="Proxima Nova"/>
              </a:rPr>
              <a:t>Search for open bugs, or report a new one, in our bug database</a:t>
            </a:r>
            <a:endParaRPr sz="1100">
              <a:solidFill>
                <a:srgbClr val="FFFFFF"/>
              </a:solidFill>
              <a:latin typeface="Proxima Nova"/>
              <a:ea typeface="Proxima Nova"/>
              <a:cs typeface="Proxima Nova"/>
              <a:sym typeface="Proxima Nova"/>
            </a:endParaRPr>
          </a:p>
        </p:txBody>
      </p:sp>
      <p:pic>
        <p:nvPicPr>
          <p:cNvPr id="648" name="Google Shape;648;p74">
            <a:hlinkClick r:id="rId10"/>
          </p:cNvPr>
          <p:cNvPicPr preferRelativeResize="0"/>
          <p:nvPr/>
        </p:nvPicPr>
        <p:blipFill rotWithShape="1">
          <a:blip r:embed="rId11">
            <a:alphaModFix/>
          </a:blip>
          <a:srcRect b="0" l="0" r="0" t="0"/>
          <a:stretch/>
        </p:blipFill>
        <p:spPr>
          <a:xfrm>
            <a:off x="7061127" y="3089990"/>
            <a:ext cx="565323" cy="565335"/>
          </a:xfrm>
          <a:prstGeom prst="rect">
            <a:avLst/>
          </a:prstGeom>
          <a:noFill/>
          <a:ln>
            <a:noFill/>
          </a:ln>
        </p:spPr>
      </p:pic>
      <p:sp>
        <p:nvSpPr>
          <p:cNvPr id="649" name="Google Shape;649;p74"/>
          <p:cNvSpPr txBox="1"/>
          <p:nvPr/>
        </p:nvSpPr>
        <p:spPr>
          <a:xfrm>
            <a:off x="3418763" y="1917300"/>
            <a:ext cx="2263500" cy="18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100">
                <a:solidFill>
                  <a:srgbClr val="FFFFFF"/>
                </a:solidFill>
                <a:latin typeface="Proxima Nova"/>
                <a:ea typeface="Proxima Nova"/>
                <a:cs typeface="Proxima Nova"/>
                <a:sym typeface="Proxima Nova"/>
              </a:rPr>
              <a:t>Chat</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US" sz="1100">
                <a:solidFill>
                  <a:srgbClr val="FFFFFF"/>
                </a:solidFill>
                <a:latin typeface="Proxima Nova"/>
                <a:ea typeface="Proxima Nova"/>
                <a:cs typeface="Proxima Nova"/>
                <a:sym typeface="Proxima Nova"/>
              </a:rPr>
              <a:t>Join the discussion on chat</a:t>
            </a:r>
            <a:endParaRPr sz="1100">
              <a:solidFill>
                <a:srgbClr val="FFFFFF"/>
              </a:solidFill>
              <a:latin typeface="Proxima Nova"/>
              <a:ea typeface="Proxima Nova"/>
              <a:cs typeface="Proxima Nova"/>
              <a:sym typeface="Proxima Nova"/>
            </a:endParaRPr>
          </a:p>
        </p:txBody>
      </p:sp>
      <p:pic>
        <p:nvPicPr>
          <p:cNvPr id="650" name="Google Shape;650;p74">
            <a:hlinkClick r:id="rId12"/>
          </p:cNvPr>
          <p:cNvPicPr preferRelativeResize="0"/>
          <p:nvPr/>
        </p:nvPicPr>
        <p:blipFill rotWithShape="1">
          <a:blip r:embed="rId13">
            <a:alphaModFix/>
          </a:blip>
          <a:srcRect b="169" l="0" r="0" t="159"/>
          <a:stretch/>
        </p:blipFill>
        <p:spPr>
          <a:xfrm>
            <a:off x="4266918" y="1351975"/>
            <a:ext cx="567195" cy="565334"/>
          </a:xfrm>
          <a:prstGeom prst="rect">
            <a:avLst/>
          </a:prstGeom>
          <a:noFill/>
          <a:ln>
            <a:noFill/>
          </a:ln>
        </p:spPr>
      </p:pic>
      <p:sp>
        <p:nvSpPr>
          <p:cNvPr id="651" name="Google Shape;651;p74"/>
          <p:cNvSpPr txBox="1"/>
          <p:nvPr/>
        </p:nvSpPr>
        <p:spPr>
          <a:xfrm>
            <a:off x="3418763" y="3655325"/>
            <a:ext cx="2263500" cy="186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Proxima Nova"/>
                <a:ea typeface="Proxima Nova"/>
                <a:cs typeface="Proxima Nova"/>
                <a:sym typeface="Proxima Nova"/>
              </a:rPr>
              <a:t>Wiki</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US" sz="1100">
                <a:solidFill>
                  <a:srgbClr val="FFFFFF"/>
                </a:solidFill>
                <a:latin typeface="Proxima Nova"/>
                <a:ea typeface="Proxima Nova"/>
                <a:cs typeface="Proxima Nova"/>
                <a:sym typeface="Proxima Nova"/>
              </a:rPr>
              <a:t>Get the latest development updates from the wiki</a:t>
            </a:r>
            <a:endParaRPr sz="1100">
              <a:solidFill>
                <a:srgbClr val="FFFFFF"/>
              </a:solidFill>
              <a:latin typeface="Proxima Nova"/>
              <a:ea typeface="Proxima Nova"/>
              <a:cs typeface="Proxima Nova"/>
              <a:sym typeface="Proxima Nova"/>
            </a:endParaRPr>
          </a:p>
        </p:txBody>
      </p:sp>
      <p:pic>
        <p:nvPicPr>
          <p:cNvPr id="652" name="Google Shape;652;p74">
            <a:hlinkClick r:id="rId14"/>
          </p:cNvPr>
          <p:cNvPicPr preferRelativeResize="0"/>
          <p:nvPr/>
        </p:nvPicPr>
        <p:blipFill rotWithShape="1">
          <a:blip r:embed="rId15">
            <a:alphaModFix/>
          </a:blip>
          <a:srcRect b="169" l="0" r="0" t="159"/>
          <a:stretch/>
        </p:blipFill>
        <p:spPr>
          <a:xfrm>
            <a:off x="4266918" y="3089990"/>
            <a:ext cx="567195" cy="565334"/>
          </a:xfrm>
          <a:prstGeom prst="rect">
            <a:avLst/>
          </a:prstGeom>
          <a:noFill/>
          <a:ln>
            <a:noFill/>
          </a:ln>
        </p:spPr>
      </p:pic>
      <p:pic>
        <p:nvPicPr>
          <p:cNvPr id="653" name="Google Shape;653;p74">
            <a:hlinkClick r:id="rId16"/>
          </p:cNvPr>
          <p:cNvPicPr preferRelativeResize="0"/>
          <p:nvPr/>
        </p:nvPicPr>
        <p:blipFill rotWithShape="1">
          <a:blip r:embed="rId17">
            <a:alphaModFix/>
          </a:blip>
          <a:srcRect b="59" l="0" r="0" t="59"/>
          <a:stretch/>
        </p:blipFill>
        <p:spPr>
          <a:xfrm>
            <a:off x="1422725" y="3089990"/>
            <a:ext cx="567194" cy="565334"/>
          </a:xfrm>
          <a:prstGeom prst="rect">
            <a:avLst/>
          </a:prstGeom>
          <a:noFill/>
          <a:ln>
            <a:noFill/>
          </a:ln>
        </p:spPr>
      </p:pic>
      <p:cxnSp>
        <p:nvCxnSpPr>
          <p:cNvPr id="654" name="Google Shape;654;p74"/>
          <p:cNvCxnSpPr>
            <a:stCxn id="641" idx="1"/>
            <a:endCxn id="641" idx="3"/>
          </p:cNvCxnSpPr>
          <p:nvPr/>
        </p:nvCxnSpPr>
        <p:spPr>
          <a:xfrm>
            <a:off x="0" y="2775488"/>
            <a:ext cx="9144000" cy="0"/>
          </a:xfrm>
          <a:prstGeom prst="straightConnector1">
            <a:avLst/>
          </a:prstGeom>
          <a:noFill/>
          <a:ln cap="flat" cmpd="sng" w="38100">
            <a:solidFill>
              <a:srgbClr val="FFFFFF"/>
            </a:solidFill>
            <a:prstDash val="solid"/>
            <a:round/>
            <a:headEnd len="med" w="med" type="none"/>
            <a:tailEnd len="med" w="med" type="none"/>
          </a:ln>
        </p:spPr>
      </p:cxnSp>
      <p:cxnSp>
        <p:nvCxnSpPr>
          <p:cNvPr id="655" name="Google Shape;655;p74"/>
          <p:cNvCxnSpPr/>
          <p:nvPr/>
        </p:nvCxnSpPr>
        <p:spPr>
          <a:xfrm>
            <a:off x="3096250" y="1162400"/>
            <a:ext cx="0" cy="3201000"/>
          </a:xfrm>
          <a:prstGeom prst="straightConnector1">
            <a:avLst/>
          </a:prstGeom>
          <a:noFill/>
          <a:ln cap="flat" cmpd="sng" w="38100">
            <a:solidFill>
              <a:srgbClr val="FFFFFF"/>
            </a:solidFill>
            <a:prstDash val="solid"/>
            <a:round/>
            <a:headEnd len="med" w="med" type="none"/>
            <a:tailEnd len="med" w="med" type="none"/>
          </a:ln>
        </p:spPr>
      </p:cxnSp>
      <p:cxnSp>
        <p:nvCxnSpPr>
          <p:cNvPr id="656" name="Google Shape;656;p74"/>
          <p:cNvCxnSpPr/>
          <p:nvPr/>
        </p:nvCxnSpPr>
        <p:spPr>
          <a:xfrm>
            <a:off x="6025875" y="1162400"/>
            <a:ext cx="0" cy="32262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75"/>
          <p:cNvSpPr txBox="1"/>
          <p:nvPr/>
        </p:nvSpPr>
        <p:spPr>
          <a:xfrm>
            <a:off x="344313" y="1889050"/>
            <a:ext cx="19500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7AC62A"/>
                </a:solidFill>
                <a:latin typeface="Proxima Nova"/>
                <a:ea typeface="Proxima Nova"/>
                <a:cs typeface="Proxima Nova"/>
                <a:sym typeface="Proxima Nova"/>
              </a:rPr>
              <a:t>CONTRIBUTING</a:t>
            </a:r>
            <a:r>
              <a:rPr lang="en-US" sz="1800">
                <a:solidFill>
                  <a:srgbClr val="414042"/>
                </a:solidFill>
                <a:latin typeface="Proxima Nova"/>
                <a:ea typeface="Proxima Nova"/>
                <a:cs typeface="Proxima Nova"/>
                <a:sym typeface="Proxima Nova"/>
              </a:rPr>
              <a:t> </a:t>
            </a:r>
            <a:br>
              <a:rPr lang="en-US" sz="1800">
                <a:solidFill>
                  <a:srgbClr val="414042"/>
                </a:solidFill>
                <a:latin typeface="Proxima Nova"/>
                <a:ea typeface="Proxima Nova"/>
                <a:cs typeface="Proxima Nova"/>
                <a:sym typeface="Proxima Nova"/>
              </a:rPr>
            </a:br>
            <a:r>
              <a:rPr lang="en-US" sz="1800">
                <a:solidFill>
                  <a:srgbClr val="414042"/>
                </a:solidFill>
                <a:latin typeface="Proxima Nova"/>
                <a:ea typeface="Proxima Nova"/>
                <a:cs typeface="Proxima Nova"/>
                <a:sym typeface="Proxima Nova"/>
              </a:rPr>
              <a:t>guides</a:t>
            </a:r>
            <a:endParaRPr sz="1800">
              <a:solidFill>
                <a:srgbClr val="414042"/>
              </a:solidFill>
              <a:latin typeface="Proxima Nova"/>
              <a:ea typeface="Proxima Nova"/>
              <a:cs typeface="Proxima Nova"/>
              <a:sym typeface="Proxima Nova"/>
            </a:endParaRPr>
          </a:p>
        </p:txBody>
      </p:sp>
      <p:sp>
        <p:nvSpPr>
          <p:cNvPr id="662" name="Google Shape;662;p75"/>
          <p:cNvSpPr txBox="1"/>
          <p:nvPr/>
        </p:nvSpPr>
        <p:spPr>
          <a:xfrm>
            <a:off x="2484375" y="1889050"/>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414042"/>
                </a:solidFill>
                <a:latin typeface="Proxima Nova"/>
                <a:ea typeface="Proxima Nova"/>
                <a:cs typeface="Proxima Nova"/>
                <a:sym typeface="Proxima Nova"/>
              </a:rPr>
              <a:t>Get a copy of the </a:t>
            </a:r>
            <a:r>
              <a:rPr b="1" lang="en-US" sz="1800">
                <a:solidFill>
                  <a:srgbClr val="7AC62A"/>
                </a:solidFill>
                <a:latin typeface="Proxima Nova"/>
                <a:ea typeface="Proxima Nova"/>
                <a:cs typeface="Proxima Nova"/>
                <a:sym typeface="Proxima Nova"/>
              </a:rPr>
              <a:t>repository</a:t>
            </a:r>
            <a:endParaRPr b="1" sz="1800">
              <a:solidFill>
                <a:srgbClr val="7AC62A"/>
              </a:solidFill>
              <a:latin typeface="Proxima Nova"/>
              <a:ea typeface="Proxima Nova"/>
              <a:cs typeface="Proxima Nova"/>
              <a:sym typeface="Proxima Nova"/>
            </a:endParaRPr>
          </a:p>
        </p:txBody>
      </p:sp>
      <p:sp>
        <p:nvSpPr>
          <p:cNvPr id="663" name="Google Shape;663;p75"/>
          <p:cNvSpPr txBox="1"/>
          <p:nvPr/>
        </p:nvSpPr>
        <p:spPr>
          <a:xfrm>
            <a:off x="4604813" y="1889050"/>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414042"/>
                </a:solidFill>
                <a:latin typeface="Proxima Nova"/>
                <a:ea typeface="Proxima Nova"/>
                <a:cs typeface="Proxima Nova"/>
                <a:sym typeface="Proxima Nova"/>
              </a:rPr>
              <a:t>Find an </a:t>
            </a:r>
            <a:r>
              <a:rPr b="1" lang="en-US" sz="1800">
                <a:solidFill>
                  <a:srgbClr val="7AC62A"/>
                </a:solidFill>
                <a:latin typeface="Proxima Nova"/>
                <a:ea typeface="Proxima Nova"/>
                <a:cs typeface="Proxima Nova"/>
                <a:sym typeface="Proxima Nova"/>
              </a:rPr>
              <a:t>issue</a:t>
            </a:r>
            <a:r>
              <a:rPr lang="en-US" sz="1800">
                <a:solidFill>
                  <a:srgbClr val="414042"/>
                </a:solidFill>
                <a:latin typeface="Proxima Nova"/>
                <a:ea typeface="Proxima Nova"/>
                <a:cs typeface="Proxima Nova"/>
                <a:sym typeface="Proxima Nova"/>
              </a:rPr>
              <a:t> </a:t>
            </a:r>
            <a:br>
              <a:rPr lang="en-US" sz="1800">
                <a:solidFill>
                  <a:srgbClr val="414042"/>
                </a:solidFill>
                <a:latin typeface="Proxima Nova"/>
                <a:ea typeface="Proxima Nova"/>
                <a:cs typeface="Proxima Nova"/>
                <a:sym typeface="Proxima Nova"/>
              </a:rPr>
            </a:br>
            <a:r>
              <a:rPr lang="en-US" sz="1800">
                <a:solidFill>
                  <a:srgbClr val="414042"/>
                </a:solidFill>
                <a:latin typeface="Proxima Nova"/>
                <a:ea typeface="Proxima Nova"/>
                <a:cs typeface="Proxima Nova"/>
                <a:sym typeface="Proxima Nova"/>
              </a:rPr>
              <a:t>to work on</a:t>
            </a:r>
            <a:endParaRPr sz="1800">
              <a:solidFill>
                <a:srgbClr val="414042"/>
              </a:solidFill>
              <a:latin typeface="Proxima Nova"/>
              <a:ea typeface="Proxima Nova"/>
              <a:cs typeface="Proxima Nova"/>
              <a:sym typeface="Proxima Nova"/>
            </a:endParaRPr>
          </a:p>
        </p:txBody>
      </p:sp>
      <p:sp>
        <p:nvSpPr>
          <p:cNvPr id="664" name="Google Shape;664;p75"/>
          <p:cNvSpPr txBox="1"/>
          <p:nvPr/>
        </p:nvSpPr>
        <p:spPr>
          <a:xfrm>
            <a:off x="6725263" y="1889050"/>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414042"/>
                </a:solidFill>
                <a:latin typeface="Proxima Nova"/>
                <a:ea typeface="Proxima Nova"/>
                <a:cs typeface="Proxima Nova"/>
                <a:sym typeface="Proxima Nova"/>
              </a:rPr>
              <a:t>Make your </a:t>
            </a:r>
            <a:r>
              <a:rPr b="1" lang="en-US" sz="1800">
                <a:solidFill>
                  <a:srgbClr val="7AC62A"/>
                </a:solidFill>
                <a:latin typeface="Proxima Nova"/>
                <a:ea typeface="Proxima Nova"/>
                <a:cs typeface="Proxima Nova"/>
                <a:sym typeface="Proxima Nova"/>
              </a:rPr>
              <a:t>changes</a:t>
            </a:r>
            <a:endParaRPr b="1" sz="1800">
              <a:solidFill>
                <a:srgbClr val="7AC62A"/>
              </a:solidFill>
              <a:latin typeface="Proxima Nova"/>
              <a:ea typeface="Proxima Nova"/>
              <a:cs typeface="Proxima Nova"/>
              <a:sym typeface="Proxima Nova"/>
            </a:endParaRPr>
          </a:p>
        </p:txBody>
      </p:sp>
      <p:sp>
        <p:nvSpPr>
          <p:cNvPr id="665" name="Google Shape;665;p75"/>
          <p:cNvSpPr txBox="1"/>
          <p:nvPr/>
        </p:nvSpPr>
        <p:spPr>
          <a:xfrm>
            <a:off x="1410663" y="3486825"/>
            <a:ext cx="19500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414042"/>
                </a:solidFill>
                <a:latin typeface="Proxima Nova"/>
                <a:ea typeface="Proxima Nova"/>
                <a:cs typeface="Proxima Nova"/>
                <a:sym typeface="Proxima Nova"/>
              </a:rPr>
              <a:t>Create a </a:t>
            </a:r>
            <a:r>
              <a:rPr b="1" lang="en-US" sz="1800">
                <a:solidFill>
                  <a:srgbClr val="7AC62A"/>
                </a:solidFill>
                <a:latin typeface="Proxima Nova"/>
                <a:ea typeface="Proxima Nova"/>
                <a:cs typeface="Proxima Nova"/>
                <a:sym typeface="Proxima Nova"/>
              </a:rPr>
              <a:t>pull request</a:t>
            </a:r>
            <a:endParaRPr b="1" sz="1800">
              <a:solidFill>
                <a:srgbClr val="7AC62A"/>
              </a:solidFill>
              <a:latin typeface="Proxima Nova"/>
              <a:ea typeface="Proxima Nova"/>
              <a:cs typeface="Proxima Nova"/>
              <a:sym typeface="Proxima Nova"/>
            </a:endParaRPr>
          </a:p>
        </p:txBody>
      </p:sp>
      <p:sp>
        <p:nvSpPr>
          <p:cNvPr id="666" name="Google Shape;666;p75"/>
          <p:cNvSpPr txBox="1"/>
          <p:nvPr/>
        </p:nvSpPr>
        <p:spPr>
          <a:xfrm>
            <a:off x="3628938" y="3486825"/>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7AC62A"/>
                </a:solidFill>
                <a:latin typeface="Proxima Nova"/>
                <a:ea typeface="Proxima Nova"/>
                <a:cs typeface="Proxima Nova"/>
                <a:sym typeface="Proxima Nova"/>
              </a:rPr>
              <a:t>Expect</a:t>
            </a:r>
            <a:r>
              <a:rPr lang="en-US" sz="1800">
                <a:solidFill>
                  <a:srgbClr val="414042"/>
                </a:solidFill>
                <a:latin typeface="Proxima Nova"/>
                <a:ea typeface="Proxima Nova"/>
                <a:cs typeface="Proxima Nova"/>
                <a:sym typeface="Proxima Nova"/>
              </a:rPr>
              <a:t> comments</a:t>
            </a:r>
            <a:endParaRPr sz="1800">
              <a:solidFill>
                <a:srgbClr val="414042"/>
              </a:solidFill>
              <a:latin typeface="Proxima Nova"/>
              <a:ea typeface="Proxima Nova"/>
              <a:cs typeface="Proxima Nova"/>
              <a:sym typeface="Proxima Nova"/>
            </a:endParaRPr>
          </a:p>
        </p:txBody>
      </p:sp>
      <p:sp>
        <p:nvSpPr>
          <p:cNvPr id="667" name="Google Shape;667;p75"/>
          <p:cNvSpPr txBox="1"/>
          <p:nvPr/>
        </p:nvSpPr>
        <p:spPr>
          <a:xfrm>
            <a:off x="5783313" y="3486825"/>
            <a:ext cx="18861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7AC62A"/>
                </a:solidFill>
                <a:latin typeface="Proxima Nova"/>
                <a:ea typeface="Proxima Nova"/>
                <a:cs typeface="Proxima Nova"/>
                <a:sym typeface="Proxima Nova"/>
              </a:rPr>
              <a:t>Address</a:t>
            </a:r>
            <a:r>
              <a:rPr lang="en-US" sz="1800">
                <a:solidFill>
                  <a:srgbClr val="414042"/>
                </a:solidFill>
                <a:latin typeface="Proxima Nova"/>
                <a:ea typeface="Proxima Nova"/>
                <a:cs typeface="Proxima Nova"/>
                <a:sym typeface="Proxima Nova"/>
              </a:rPr>
              <a:t> comments</a:t>
            </a:r>
            <a:endParaRPr sz="1800">
              <a:solidFill>
                <a:srgbClr val="414042"/>
              </a:solidFill>
              <a:latin typeface="Proxima Nova"/>
              <a:ea typeface="Proxima Nova"/>
              <a:cs typeface="Proxima Nova"/>
              <a:sym typeface="Proxima Nova"/>
            </a:endParaRPr>
          </a:p>
        </p:txBody>
      </p:sp>
      <p:sp>
        <p:nvSpPr>
          <p:cNvPr id="668" name="Google Shape;668;p75"/>
          <p:cNvSpPr txBox="1"/>
          <p:nvPr/>
        </p:nvSpPr>
        <p:spPr>
          <a:xfrm>
            <a:off x="707150" y="577100"/>
            <a:ext cx="7541400" cy="5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Contribute to Coding</a:t>
            </a:r>
            <a:endParaRPr b="1" sz="2800">
              <a:solidFill>
                <a:srgbClr val="414042"/>
              </a:solidFill>
              <a:latin typeface="Proxima Nova"/>
              <a:ea typeface="Proxima Nova"/>
              <a:cs typeface="Proxima Nova"/>
              <a:sym typeface="Proxima Nova"/>
            </a:endParaRPr>
          </a:p>
        </p:txBody>
      </p:sp>
      <p:pic>
        <p:nvPicPr>
          <p:cNvPr id="669" name="Google Shape;669;p75"/>
          <p:cNvPicPr preferRelativeResize="0"/>
          <p:nvPr/>
        </p:nvPicPr>
        <p:blipFill rotWithShape="1">
          <a:blip r:embed="rId3">
            <a:alphaModFix/>
          </a:blip>
          <a:srcRect b="169" l="0" r="0" t="159"/>
          <a:stretch/>
        </p:blipFill>
        <p:spPr>
          <a:xfrm>
            <a:off x="6359750" y="2787800"/>
            <a:ext cx="701326" cy="699025"/>
          </a:xfrm>
          <a:prstGeom prst="rect">
            <a:avLst/>
          </a:prstGeom>
          <a:noFill/>
          <a:ln>
            <a:noFill/>
          </a:ln>
        </p:spPr>
      </p:pic>
      <p:pic>
        <p:nvPicPr>
          <p:cNvPr id="670" name="Google Shape;670;p75"/>
          <p:cNvPicPr preferRelativeResize="0"/>
          <p:nvPr/>
        </p:nvPicPr>
        <p:blipFill rotWithShape="1">
          <a:blip r:embed="rId4">
            <a:alphaModFix/>
          </a:blip>
          <a:srcRect b="169" l="0" r="0" t="159"/>
          <a:stretch/>
        </p:blipFill>
        <p:spPr>
          <a:xfrm>
            <a:off x="3076763" y="1241875"/>
            <a:ext cx="701326" cy="699025"/>
          </a:xfrm>
          <a:prstGeom prst="rect">
            <a:avLst/>
          </a:prstGeom>
          <a:noFill/>
          <a:ln>
            <a:noFill/>
          </a:ln>
        </p:spPr>
      </p:pic>
      <p:pic>
        <p:nvPicPr>
          <p:cNvPr id="671" name="Google Shape;671;p75"/>
          <p:cNvPicPr preferRelativeResize="0"/>
          <p:nvPr/>
        </p:nvPicPr>
        <p:blipFill rotWithShape="1">
          <a:blip r:embed="rId5">
            <a:alphaModFix/>
          </a:blip>
          <a:srcRect b="169" l="0" r="0" t="159"/>
          <a:stretch/>
        </p:blipFill>
        <p:spPr>
          <a:xfrm>
            <a:off x="2019038" y="2787800"/>
            <a:ext cx="701326" cy="699025"/>
          </a:xfrm>
          <a:prstGeom prst="rect">
            <a:avLst/>
          </a:prstGeom>
          <a:noFill/>
          <a:ln>
            <a:noFill/>
          </a:ln>
        </p:spPr>
      </p:pic>
      <p:pic>
        <p:nvPicPr>
          <p:cNvPr id="672" name="Google Shape;672;p75"/>
          <p:cNvPicPr preferRelativeResize="0"/>
          <p:nvPr/>
        </p:nvPicPr>
        <p:blipFill rotWithShape="1">
          <a:blip r:embed="rId6">
            <a:alphaModFix/>
          </a:blip>
          <a:srcRect b="169" l="0" r="0" t="159"/>
          <a:stretch/>
        </p:blipFill>
        <p:spPr>
          <a:xfrm>
            <a:off x="5197200" y="1241875"/>
            <a:ext cx="701326" cy="699025"/>
          </a:xfrm>
          <a:prstGeom prst="rect">
            <a:avLst/>
          </a:prstGeom>
          <a:noFill/>
          <a:ln>
            <a:noFill/>
          </a:ln>
        </p:spPr>
      </p:pic>
      <p:pic>
        <p:nvPicPr>
          <p:cNvPr id="673" name="Google Shape;673;p75"/>
          <p:cNvPicPr preferRelativeResize="0"/>
          <p:nvPr/>
        </p:nvPicPr>
        <p:blipFill rotWithShape="1">
          <a:blip r:embed="rId7">
            <a:alphaModFix/>
          </a:blip>
          <a:srcRect b="0" l="0" r="0" t="0"/>
          <a:stretch/>
        </p:blipFill>
        <p:spPr>
          <a:xfrm>
            <a:off x="4222495" y="2787800"/>
            <a:ext cx="699011" cy="699027"/>
          </a:xfrm>
          <a:prstGeom prst="rect">
            <a:avLst/>
          </a:prstGeom>
          <a:noFill/>
          <a:ln>
            <a:noFill/>
          </a:ln>
        </p:spPr>
      </p:pic>
      <p:pic>
        <p:nvPicPr>
          <p:cNvPr id="674" name="Google Shape;674;p75"/>
          <p:cNvPicPr preferRelativeResize="0"/>
          <p:nvPr/>
        </p:nvPicPr>
        <p:blipFill rotWithShape="1">
          <a:blip r:embed="rId8">
            <a:alphaModFix/>
          </a:blip>
          <a:srcRect b="59" l="0" r="0" t="59"/>
          <a:stretch/>
        </p:blipFill>
        <p:spPr>
          <a:xfrm>
            <a:off x="968650" y="1241875"/>
            <a:ext cx="701326" cy="699025"/>
          </a:xfrm>
          <a:prstGeom prst="rect">
            <a:avLst/>
          </a:prstGeom>
          <a:noFill/>
          <a:ln>
            <a:noFill/>
          </a:ln>
        </p:spPr>
      </p:pic>
      <p:pic>
        <p:nvPicPr>
          <p:cNvPr id="675" name="Google Shape;675;p75"/>
          <p:cNvPicPr preferRelativeResize="0"/>
          <p:nvPr/>
        </p:nvPicPr>
        <p:blipFill rotWithShape="1">
          <a:blip r:embed="rId9">
            <a:alphaModFix/>
          </a:blip>
          <a:srcRect b="169" l="0" r="0" t="159"/>
          <a:stretch/>
        </p:blipFill>
        <p:spPr>
          <a:xfrm>
            <a:off x="7317638" y="1241875"/>
            <a:ext cx="701326" cy="699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76"/>
          <p:cNvSpPr txBox="1"/>
          <p:nvPr/>
        </p:nvSpPr>
        <p:spPr>
          <a:xfrm>
            <a:off x="1682400" y="2186525"/>
            <a:ext cx="5779200" cy="24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2800">
                <a:solidFill>
                  <a:srgbClr val="7AC62A"/>
                </a:solidFill>
                <a:latin typeface="Proxima Nova"/>
                <a:ea typeface="Proxima Nova"/>
                <a:cs typeface="Proxima Nova"/>
                <a:sym typeface="Proxima Nova"/>
              </a:rPr>
              <a:t>Wiki</a:t>
            </a:r>
            <a:endParaRPr b="1" sz="2800">
              <a:solidFill>
                <a:srgbClr val="7AC62A"/>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a:solidFill>
                  <a:srgbClr val="414042"/>
                </a:solidFill>
                <a:latin typeface="Proxima Nova"/>
                <a:ea typeface="Proxima Nova"/>
                <a:cs typeface="Proxima Nova"/>
                <a:sym typeface="Proxima Nova"/>
              </a:rPr>
              <a:t>Pointers to documentation, source code, and other useful information about Hyperledger Indy</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u="sng">
                <a:solidFill>
                  <a:schemeClr val="hlink"/>
                </a:solidFill>
                <a:latin typeface="Proxima Nova"/>
                <a:ea typeface="Proxima Nova"/>
                <a:cs typeface="Proxima Nova"/>
                <a:sym typeface="Proxima Nova"/>
                <a:hlinkClick r:id="rId3"/>
              </a:rPr>
              <a:t>https://wiki.hyperledger.org/projects/indy</a:t>
            </a:r>
            <a:endParaRPr sz="2400">
              <a:solidFill>
                <a:srgbClr val="414042"/>
              </a:solidFill>
              <a:latin typeface="Proxima Nova"/>
              <a:ea typeface="Proxima Nova"/>
              <a:cs typeface="Proxima Nova"/>
              <a:sym typeface="Proxima Nova"/>
            </a:endParaRPr>
          </a:p>
        </p:txBody>
      </p:sp>
      <p:pic>
        <p:nvPicPr>
          <p:cNvPr id="681" name="Google Shape;681;p76"/>
          <p:cNvPicPr preferRelativeResize="0"/>
          <p:nvPr/>
        </p:nvPicPr>
        <p:blipFill>
          <a:blip r:embed="rId4">
            <a:alphaModFix/>
          </a:blip>
          <a:stretch>
            <a:fillRect/>
          </a:stretch>
        </p:blipFill>
        <p:spPr>
          <a:xfrm>
            <a:off x="2945950" y="1288543"/>
            <a:ext cx="3252276" cy="960089"/>
          </a:xfrm>
          <a:prstGeom prst="rect">
            <a:avLst/>
          </a:prstGeom>
          <a:noFill/>
          <a:ln>
            <a:noFill/>
          </a:ln>
        </p:spPr>
      </p:pic>
      <p:pic>
        <p:nvPicPr>
          <p:cNvPr id="682" name="Google Shape;682;p76"/>
          <p:cNvPicPr preferRelativeResize="0"/>
          <p:nvPr/>
        </p:nvPicPr>
        <p:blipFill rotWithShape="1">
          <a:blip r:embed="rId5">
            <a:alphaModFix/>
          </a:blip>
          <a:srcRect b="-545" l="0" r="0" t="11195"/>
          <a:stretch/>
        </p:blipFill>
        <p:spPr>
          <a:xfrm>
            <a:off x="4001662" y="-327125"/>
            <a:ext cx="1140849" cy="15501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77"/>
          <p:cNvSpPr txBox="1"/>
          <p:nvPr/>
        </p:nvSpPr>
        <p:spPr>
          <a:xfrm>
            <a:off x="1682400" y="2186525"/>
            <a:ext cx="5779200" cy="24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2800">
                <a:solidFill>
                  <a:srgbClr val="7AC62A"/>
                </a:solidFill>
                <a:latin typeface="Proxima Nova"/>
                <a:ea typeface="Proxima Nova"/>
                <a:cs typeface="Proxima Nova"/>
                <a:sym typeface="Proxima Nova"/>
              </a:rPr>
              <a:t>General </a:t>
            </a:r>
            <a:r>
              <a:rPr b="1" lang="en-US" sz="2800">
                <a:solidFill>
                  <a:srgbClr val="7AC62A"/>
                </a:solidFill>
                <a:latin typeface="Proxima Nova"/>
                <a:ea typeface="Proxima Nova"/>
                <a:cs typeface="Proxima Nova"/>
                <a:sym typeface="Proxima Nova"/>
              </a:rPr>
              <a:t>Working Group Call</a:t>
            </a:r>
            <a:endParaRPr b="1" sz="2800">
              <a:solidFill>
                <a:srgbClr val="7AC62A"/>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a:solidFill>
                  <a:srgbClr val="414042"/>
                </a:solidFill>
                <a:latin typeface="Proxima Nova"/>
                <a:ea typeface="Proxima Nova"/>
                <a:cs typeface="Proxima Nova"/>
                <a:sym typeface="Proxima Nova"/>
              </a:rPr>
              <a:t>Development and architecture discussions </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a:solidFill>
                  <a:srgbClr val="414042"/>
                </a:solidFill>
                <a:latin typeface="Proxima Nova"/>
                <a:ea typeface="Proxima Nova"/>
                <a:cs typeface="Proxima Nova"/>
                <a:sym typeface="Proxima Nova"/>
              </a:rPr>
              <a:t>Thursday 8 AM PT, 11 AM ET, 5 PM CET</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u="sng">
                <a:solidFill>
                  <a:schemeClr val="hlink"/>
                </a:solidFill>
                <a:latin typeface="Proxima Nova"/>
                <a:ea typeface="Proxima Nova"/>
                <a:cs typeface="Proxima Nova"/>
                <a:sym typeface="Proxima Nova"/>
                <a:hlinkClick r:id="rId3"/>
              </a:rPr>
              <a:t>https://zoom.us/j/hyperledger-community</a:t>
            </a:r>
            <a:endParaRPr sz="2400">
              <a:solidFill>
                <a:srgbClr val="414042"/>
              </a:solidFill>
              <a:latin typeface="Proxima Nova"/>
              <a:ea typeface="Proxima Nova"/>
              <a:cs typeface="Proxima Nova"/>
              <a:sym typeface="Proxima Nova"/>
            </a:endParaRPr>
          </a:p>
        </p:txBody>
      </p:sp>
      <p:pic>
        <p:nvPicPr>
          <p:cNvPr id="688" name="Google Shape;688;p77"/>
          <p:cNvPicPr preferRelativeResize="0"/>
          <p:nvPr/>
        </p:nvPicPr>
        <p:blipFill>
          <a:blip r:embed="rId4">
            <a:alphaModFix/>
          </a:blip>
          <a:stretch>
            <a:fillRect/>
          </a:stretch>
        </p:blipFill>
        <p:spPr>
          <a:xfrm>
            <a:off x="2945950" y="1288543"/>
            <a:ext cx="3252276" cy="960089"/>
          </a:xfrm>
          <a:prstGeom prst="rect">
            <a:avLst/>
          </a:prstGeom>
          <a:noFill/>
          <a:ln>
            <a:noFill/>
          </a:ln>
        </p:spPr>
      </p:pic>
      <p:pic>
        <p:nvPicPr>
          <p:cNvPr id="689" name="Google Shape;689;p77"/>
          <p:cNvPicPr preferRelativeResize="0"/>
          <p:nvPr/>
        </p:nvPicPr>
        <p:blipFill rotWithShape="1">
          <a:blip r:embed="rId5">
            <a:alphaModFix/>
          </a:blip>
          <a:srcRect b="-545" l="0" r="0" t="11195"/>
          <a:stretch/>
        </p:blipFill>
        <p:spPr>
          <a:xfrm>
            <a:off x="4001662" y="-327125"/>
            <a:ext cx="1140849" cy="15501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78"/>
          <p:cNvSpPr txBox="1"/>
          <p:nvPr/>
        </p:nvSpPr>
        <p:spPr>
          <a:xfrm>
            <a:off x="1682400" y="2186525"/>
            <a:ext cx="5779200" cy="24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2800">
                <a:solidFill>
                  <a:srgbClr val="7AC62A"/>
                </a:solidFill>
                <a:latin typeface="Proxima Nova"/>
                <a:ea typeface="Proxima Nova"/>
                <a:cs typeface="Proxima Nova"/>
                <a:sym typeface="Proxima Nova"/>
              </a:rPr>
              <a:t>Agents </a:t>
            </a:r>
            <a:r>
              <a:rPr b="1" lang="en-US" sz="2800">
                <a:solidFill>
                  <a:srgbClr val="7AC62A"/>
                </a:solidFill>
                <a:latin typeface="Proxima Nova"/>
                <a:ea typeface="Proxima Nova"/>
                <a:cs typeface="Proxima Nova"/>
                <a:sym typeface="Proxima Nova"/>
              </a:rPr>
              <a:t>Working Group Call</a:t>
            </a:r>
            <a:endParaRPr b="1" sz="2800">
              <a:solidFill>
                <a:srgbClr val="7AC62A"/>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a:solidFill>
                  <a:srgbClr val="414042"/>
                </a:solidFill>
                <a:latin typeface="Proxima Nova"/>
                <a:ea typeface="Proxima Nova"/>
                <a:cs typeface="Proxima Nova"/>
                <a:sym typeface="Proxima Nova"/>
              </a:rPr>
              <a:t>Indy Agent </a:t>
            </a:r>
            <a:r>
              <a:rPr lang="en-US" sz="2400">
                <a:solidFill>
                  <a:srgbClr val="414042"/>
                </a:solidFill>
                <a:latin typeface="Proxima Nova"/>
                <a:ea typeface="Proxima Nova"/>
                <a:cs typeface="Proxima Nova"/>
                <a:sym typeface="Proxima Nova"/>
              </a:rPr>
              <a:t>architecture discussions </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a:solidFill>
                  <a:srgbClr val="414042"/>
                </a:solidFill>
                <a:latin typeface="Proxima Nova"/>
                <a:ea typeface="Proxima Nova"/>
                <a:cs typeface="Proxima Nova"/>
                <a:sym typeface="Proxima Nova"/>
              </a:rPr>
              <a:t>Wednesday 12 PM PT, 3 PM ET, 9 PM CET</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u="sng">
                <a:solidFill>
                  <a:schemeClr val="hlink"/>
                </a:solidFill>
                <a:latin typeface="Proxima Nova"/>
                <a:ea typeface="Proxima Nova"/>
                <a:cs typeface="Proxima Nova"/>
                <a:sym typeface="Proxima Nova"/>
                <a:hlinkClick r:id="rId3"/>
              </a:rPr>
              <a:t>https://zoom.us/j/856588081</a:t>
            </a:r>
            <a:endParaRPr sz="2400">
              <a:solidFill>
                <a:srgbClr val="414042"/>
              </a:solidFill>
              <a:latin typeface="Proxima Nova"/>
              <a:ea typeface="Proxima Nova"/>
              <a:cs typeface="Proxima Nova"/>
              <a:sym typeface="Proxima Nova"/>
            </a:endParaRPr>
          </a:p>
        </p:txBody>
      </p:sp>
      <p:pic>
        <p:nvPicPr>
          <p:cNvPr id="695" name="Google Shape;695;p78"/>
          <p:cNvPicPr preferRelativeResize="0"/>
          <p:nvPr/>
        </p:nvPicPr>
        <p:blipFill>
          <a:blip r:embed="rId4">
            <a:alphaModFix/>
          </a:blip>
          <a:stretch>
            <a:fillRect/>
          </a:stretch>
        </p:blipFill>
        <p:spPr>
          <a:xfrm>
            <a:off x="2945950" y="1288543"/>
            <a:ext cx="3252276" cy="960089"/>
          </a:xfrm>
          <a:prstGeom prst="rect">
            <a:avLst/>
          </a:prstGeom>
          <a:noFill/>
          <a:ln>
            <a:noFill/>
          </a:ln>
        </p:spPr>
      </p:pic>
      <p:pic>
        <p:nvPicPr>
          <p:cNvPr id="696" name="Google Shape;696;p78"/>
          <p:cNvPicPr preferRelativeResize="0"/>
          <p:nvPr/>
        </p:nvPicPr>
        <p:blipFill rotWithShape="1">
          <a:blip r:embed="rId5">
            <a:alphaModFix/>
          </a:blip>
          <a:srcRect b="-545" l="0" r="0" t="11195"/>
          <a:stretch/>
        </p:blipFill>
        <p:spPr>
          <a:xfrm>
            <a:off x="4001662" y="-327125"/>
            <a:ext cx="1140849" cy="15501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79"/>
          <p:cNvSpPr txBox="1"/>
          <p:nvPr/>
        </p:nvSpPr>
        <p:spPr>
          <a:xfrm>
            <a:off x="1682400" y="2186525"/>
            <a:ext cx="5779200" cy="24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2800">
                <a:solidFill>
                  <a:srgbClr val="7AC62A"/>
                </a:solidFill>
                <a:latin typeface="Proxima Nova"/>
                <a:ea typeface="Proxima Nova"/>
                <a:cs typeface="Proxima Nova"/>
                <a:sym typeface="Proxima Nova"/>
              </a:rPr>
              <a:t>Project Enhancement</a:t>
            </a:r>
            <a:endParaRPr b="1" sz="2800">
              <a:solidFill>
                <a:srgbClr val="7AC62A"/>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a:solidFill>
                  <a:srgbClr val="414042"/>
                </a:solidFill>
                <a:latin typeface="Proxima Nova"/>
                <a:ea typeface="Proxima Nova"/>
                <a:cs typeface="Proxima Nova"/>
                <a:sym typeface="Proxima Nova"/>
              </a:rPr>
              <a:t>RFC process for documenting and proposing changes to the project </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u="sng">
                <a:solidFill>
                  <a:schemeClr val="hlink"/>
                </a:solidFill>
                <a:latin typeface="Proxima Nova"/>
                <a:ea typeface="Proxima Nova"/>
                <a:cs typeface="Proxima Nova"/>
                <a:sym typeface="Proxima Nova"/>
                <a:hlinkClick r:id="rId3"/>
              </a:rPr>
              <a:t>https://github.com/hyperledger/indy-hipe</a:t>
            </a:r>
            <a:endParaRPr sz="2400">
              <a:solidFill>
                <a:srgbClr val="414042"/>
              </a:solidFill>
              <a:latin typeface="Proxima Nova"/>
              <a:ea typeface="Proxima Nova"/>
              <a:cs typeface="Proxima Nova"/>
              <a:sym typeface="Proxima Nova"/>
            </a:endParaRPr>
          </a:p>
        </p:txBody>
      </p:sp>
      <p:pic>
        <p:nvPicPr>
          <p:cNvPr id="702" name="Google Shape;702;p79"/>
          <p:cNvPicPr preferRelativeResize="0"/>
          <p:nvPr/>
        </p:nvPicPr>
        <p:blipFill>
          <a:blip r:embed="rId4">
            <a:alphaModFix/>
          </a:blip>
          <a:stretch>
            <a:fillRect/>
          </a:stretch>
        </p:blipFill>
        <p:spPr>
          <a:xfrm>
            <a:off x="2945950" y="1288543"/>
            <a:ext cx="3252276" cy="960089"/>
          </a:xfrm>
          <a:prstGeom prst="rect">
            <a:avLst/>
          </a:prstGeom>
          <a:noFill/>
          <a:ln>
            <a:noFill/>
          </a:ln>
        </p:spPr>
      </p:pic>
      <p:pic>
        <p:nvPicPr>
          <p:cNvPr id="703" name="Google Shape;703;p79"/>
          <p:cNvPicPr preferRelativeResize="0"/>
          <p:nvPr/>
        </p:nvPicPr>
        <p:blipFill rotWithShape="1">
          <a:blip r:embed="rId5">
            <a:alphaModFix/>
          </a:blip>
          <a:srcRect b="-545" l="0" r="0" t="11195"/>
          <a:stretch/>
        </p:blipFill>
        <p:spPr>
          <a:xfrm>
            <a:off x="4001662" y="-327125"/>
            <a:ext cx="1140849" cy="15501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80"/>
          <p:cNvSpPr txBox="1"/>
          <p:nvPr/>
        </p:nvSpPr>
        <p:spPr>
          <a:xfrm>
            <a:off x="1682400" y="2186525"/>
            <a:ext cx="5779200" cy="242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US" sz="2800">
                <a:solidFill>
                  <a:srgbClr val="7AC62A"/>
                </a:solidFill>
                <a:latin typeface="Proxima Nova"/>
                <a:ea typeface="Proxima Nova"/>
                <a:cs typeface="Proxima Nova"/>
                <a:sym typeface="Proxima Nova"/>
              </a:rPr>
              <a:t>Communication Channels</a:t>
            </a:r>
            <a:endParaRPr b="1" sz="2800">
              <a:solidFill>
                <a:srgbClr val="7AC62A"/>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a:solidFill>
                  <a:srgbClr val="414042"/>
                </a:solidFill>
                <a:latin typeface="Proxima Nova"/>
                <a:ea typeface="Proxima Nova"/>
                <a:cs typeface="Proxima Nova"/>
                <a:sym typeface="Proxima Nova"/>
              </a:rPr>
              <a:t>Chat:</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u="sng">
                <a:solidFill>
                  <a:schemeClr val="hlink"/>
                </a:solidFill>
                <a:latin typeface="Proxima Nova"/>
                <a:ea typeface="Proxima Nova"/>
                <a:cs typeface="Proxima Nova"/>
                <a:sym typeface="Proxima Nova"/>
                <a:hlinkClick r:id="rId3"/>
              </a:rPr>
              <a:t>https://chat.hyperledger.org/channel/indy</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t/>
            </a:r>
            <a:endParaRPr sz="2400">
              <a:solidFill>
                <a:srgbClr val="414042"/>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lang="en-US" sz="2400">
                <a:solidFill>
                  <a:srgbClr val="414042"/>
                </a:solidFill>
                <a:latin typeface="Proxima Nova"/>
                <a:ea typeface="Proxima Nova"/>
                <a:cs typeface="Proxima Nova"/>
                <a:sym typeface="Proxima Nova"/>
              </a:rPr>
              <a:t>Mailing List: </a:t>
            </a:r>
            <a:r>
              <a:rPr lang="en-US" sz="2400" u="sng">
                <a:solidFill>
                  <a:schemeClr val="hlink"/>
                </a:solidFill>
                <a:latin typeface="Proxima Nova"/>
                <a:ea typeface="Proxima Nova"/>
                <a:cs typeface="Proxima Nova"/>
                <a:sym typeface="Proxima Nova"/>
                <a:hlinkClick r:id="rId4"/>
              </a:rPr>
              <a:t>https://lists.hyperledger.org/g/indy</a:t>
            </a:r>
            <a:endParaRPr sz="2400">
              <a:solidFill>
                <a:srgbClr val="414042"/>
              </a:solidFill>
              <a:latin typeface="Proxima Nova"/>
              <a:ea typeface="Proxima Nova"/>
              <a:cs typeface="Proxima Nova"/>
              <a:sym typeface="Proxima Nova"/>
            </a:endParaRPr>
          </a:p>
        </p:txBody>
      </p:sp>
      <p:pic>
        <p:nvPicPr>
          <p:cNvPr id="709" name="Google Shape;709;p80"/>
          <p:cNvPicPr preferRelativeResize="0"/>
          <p:nvPr/>
        </p:nvPicPr>
        <p:blipFill>
          <a:blip r:embed="rId5">
            <a:alphaModFix/>
          </a:blip>
          <a:stretch>
            <a:fillRect/>
          </a:stretch>
        </p:blipFill>
        <p:spPr>
          <a:xfrm>
            <a:off x="2945950" y="1288543"/>
            <a:ext cx="3252276" cy="960089"/>
          </a:xfrm>
          <a:prstGeom prst="rect">
            <a:avLst/>
          </a:prstGeom>
          <a:noFill/>
          <a:ln>
            <a:noFill/>
          </a:ln>
        </p:spPr>
      </p:pic>
      <p:pic>
        <p:nvPicPr>
          <p:cNvPr id="710" name="Google Shape;710;p80"/>
          <p:cNvPicPr preferRelativeResize="0"/>
          <p:nvPr/>
        </p:nvPicPr>
        <p:blipFill rotWithShape="1">
          <a:blip r:embed="rId6">
            <a:alphaModFix/>
          </a:blip>
          <a:srcRect b="-545" l="0" r="0" t="11195"/>
          <a:stretch/>
        </p:blipFill>
        <p:spPr>
          <a:xfrm>
            <a:off x="4001662" y="-327125"/>
            <a:ext cx="1140849" cy="15501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81"/>
          <p:cNvSpPr txBox="1"/>
          <p:nvPr/>
        </p:nvSpPr>
        <p:spPr>
          <a:xfrm>
            <a:off x="707150" y="577100"/>
            <a:ext cx="76146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414042"/>
                </a:solidFill>
                <a:latin typeface="Proxima Nova"/>
                <a:ea typeface="Proxima Nova"/>
                <a:cs typeface="Proxima Nova"/>
                <a:sym typeface="Proxima Nova"/>
              </a:rPr>
              <a:t>Agenda</a:t>
            </a:r>
            <a:endParaRPr b="1" sz="2800">
              <a:solidFill>
                <a:srgbClr val="414042"/>
              </a:solidFill>
              <a:latin typeface="Proxima Nova"/>
              <a:ea typeface="Proxima Nova"/>
              <a:cs typeface="Proxima Nova"/>
              <a:sym typeface="Proxima Nova"/>
            </a:endParaRPr>
          </a:p>
        </p:txBody>
      </p:sp>
      <p:sp>
        <p:nvSpPr>
          <p:cNvPr id="716" name="Google Shape;716;p81"/>
          <p:cNvSpPr txBox="1"/>
          <p:nvPr/>
        </p:nvSpPr>
        <p:spPr>
          <a:xfrm>
            <a:off x="752461" y="2574975"/>
            <a:ext cx="1829400" cy="1205100"/>
          </a:xfrm>
          <a:prstGeom prst="rect">
            <a:avLst/>
          </a:prstGeom>
          <a:noFill/>
          <a:ln>
            <a:noFill/>
          </a:ln>
        </p:spPr>
        <p:txBody>
          <a:bodyPr anchorCtr="0" anchor="t" bIns="91425" lIns="91425" spcFirstLastPara="1" rIns="91425" wrap="square" tIns="91425">
            <a:noAutofit/>
          </a:bodyPr>
          <a:lstStyle/>
          <a:p>
            <a:pPr indent="0" lvl="0" marL="19050" marR="0" rtl="0" algn="ctr">
              <a:lnSpc>
                <a:spcPct val="100000"/>
              </a:lnSpc>
              <a:spcBef>
                <a:spcPts val="0"/>
              </a:spcBef>
              <a:spcAft>
                <a:spcPts val="0"/>
              </a:spcAft>
              <a:buNone/>
            </a:pPr>
            <a:r>
              <a:rPr lang="en-US" sz="1800">
                <a:latin typeface="Proxima Nova"/>
                <a:ea typeface="Proxima Nova"/>
                <a:cs typeface="Proxima Nova"/>
                <a:sym typeface="Proxima Nova"/>
              </a:rPr>
              <a:t>The Linux Foundation and Hyperledger</a:t>
            </a:r>
            <a:endParaRPr sz="1800">
              <a:highlight>
                <a:srgbClr val="000000"/>
              </a:highlight>
            </a:endParaRPr>
          </a:p>
        </p:txBody>
      </p:sp>
      <p:pic>
        <p:nvPicPr>
          <p:cNvPr id="717" name="Google Shape;717;p81"/>
          <p:cNvPicPr preferRelativeResize="0"/>
          <p:nvPr/>
        </p:nvPicPr>
        <p:blipFill rotWithShape="1">
          <a:blip r:embed="rId3">
            <a:alphaModFix/>
          </a:blip>
          <a:srcRect b="0" l="99" r="109" t="0"/>
          <a:stretch/>
        </p:blipFill>
        <p:spPr>
          <a:xfrm>
            <a:off x="1277634" y="1875955"/>
            <a:ext cx="699025" cy="699025"/>
          </a:xfrm>
          <a:prstGeom prst="rect">
            <a:avLst/>
          </a:prstGeom>
          <a:noFill/>
          <a:ln>
            <a:noFill/>
          </a:ln>
        </p:spPr>
      </p:pic>
      <p:sp>
        <p:nvSpPr>
          <p:cNvPr id="718" name="Google Shape;718;p81"/>
          <p:cNvSpPr txBox="1"/>
          <p:nvPr/>
        </p:nvSpPr>
        <p:spPr>
          <a:xfrm>
            <a:off x="2662361" y="2574975"/>
            <a:ext cx="1829400" cy="12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SzPts val="1100"/>
              <a:buNone/>
            </a:pPr>
            <a:r>
              <a:rPr lang="en-US" sz="1800">
                <a:solidFill>
                  <a:schemeClr val="dk1"/>
                </a:solidFill>
                <a:latin typeface="Proxima Nova"/>
                <a:ea typeface="Proxima Nova"/>
                <a:cs typeface="Proxima Nova"/>
                <a:sym typeface="Proxima Nova"/>
              </a:rPr>
              <a:t>Decentralized Identity Concepts</a:t>
            </a:r>
            <a:endParaRPr sz="1800">
              <a:latin typeface="Proxima Nova"/>
              <a:ea typeface="Proxima Nova"/>
              <a:cs typeface="Proxima Nova"/>
              <a:sym typeface="Proxima Nova"/>
            </a:endParaRPr>
          </a:p>
        </p:txBody>
      </p:sp>
      <p:sp>
        <p:nvSpPr>
          <p:cNvPr id="719" name="Google Shape;719;p81"/>
          <p:cNvSpPr txBox="1"/>
          <p:nvPr/>
        </p:nvSpPr>
        <p:spPr>
          <a:xfrm>
            <a:off x="4573599" y="2574975"/>
            <a:ext cx="1829400" cy="1205100"/>
          </a:xfrm>
          <a:prstGeom prst="rect">
            <a:avLst/>
          </a:prstGeom>
          <a:noFill/>
          <a:ln>
            <a:noFill/>
          </a:ln>
        </p:spPr>
        <p:txBody>
          <a:bodyPr anchorCtr="0" anchor="t" bIns="91425" lIns="91425" spcFirstLastPara="1" rIns="91425" wrap="square" tIns="91425">
            <a:noAutofit/>
          </a:bodyPr>
          <a:lstStyle/>
          <a:p>
            <a:pPr indent="0" lvl="0" marL="19050" marR="0" rtl="0" algn="ctr">
              <a:lnSpc>
                <a:spcPct val="100000"/>
              </a:lnSpc>
              <a:spcBef>
                <a:spcPts val="0"/>
              </a:spcBef>
              <a:spcAft>
                <a:spcPts val="0"/>
              </a:spcAft>
              <a:buNone/>
            </a:pPr>
            <a:r>
              <a:rPr lang="en-US" sz="1800">
                <a:latin typeface="Proxima Nova"/>
                <a:ea typeface="Proxima Nova"/>
                <a:cs typeface="Proxima Nova"/>
                <a:sym typeface="Proxima Nova"/>
              </a:rPr>
              <a:t>Hyperledger</a:t>
            </a:r>
            <a:endParaRPr sz="1800">
              <a:latin typeface="Proxima Nova"/>
              <a:ea typeface="Proxima Nova"/>
              <a:cs typeface="Proxima Nova"/>
              <a:sym typeface="Proxima Nova"/>
            </a:endParaRPr>
          </a:p>
          <a:p>
            <a:pPr indent="0" lvl="0" marL="19050" marR="0" rtl="0" algn="ctr">
              <a:lnSpc>
                <a:spcPct val="100000"/>
              </a:lnSpc>
              <a:spcBef>
                <a:spcPts val="0"/>
              </a:spcBef>
              <a:spcAft>
                <a:spcPts val="0"/>
              </a:spcAft>
              <a:buNone/>
            </a:pPr>
            <a:r>
              <a:rPr lang="en-US" sz="1800">
                <a:latin typeface="Proxima Nova"/>
                <a:ea typeface="Proxima Nova"/>
                <a:cs typeface="Proxima Nova"/>
                <a:sym typeface="Proxima Nova"/>
              </a:rPr>
              <a:t>Indy and How</a:t>
            </a:r>
            <a:endParaRPr sz="1800">
              <a:latin typeface="Proxima Nova"/>
              <a:ea typeface="Proxima Nova"/>
              <a:cs typeface="Proxima Nova"/>
              <a:sym typeface="Proxima Nova"/>
            </a:endParaRPr>
          </a:p>
          <a:p>
            <a:pPr indent="0" lvl="0" marL="19050" marR="0" rtl="0" algn="ctr">
              <a:lnSpc>
                <a:spcPct val="100000"/>
              </a:lnSpc>
              <a:spcBef>
                <a:spcPts val="0"/>
              </a:spcBef>
              <a:spcAft>
                <a:spcPts val="0"/>
              </a:spcAft>
              <a:buNone/>
            </a:pPr>
            <a:r>
              <a:rPr lang="en-US" sz="1800">
                <a:latin typeface="Proxima Nova"/>
                <a:ea typeface="Proxima Nova"/>
                <a:cs typeface="Proxima Nova"/>
                <a:sym typeface="Proxima Nova"/>
              </a:rPr>
              <a:t>to Get Involved</a:t>
            </a:r>
            <a:endParaRPr sz="1800">
              <a:latin typeface="Proxima Nova"/>
              <a:ea typeface="Proxima Nova"/>
              <a:cs typeface="Proxima Nova"/>
              <a:sym typeface="Proxima Nova"/>
            </a:endParaRPr>
          </a:p>
        </p:txBody>
      </p:sp>
      <p:sp>
        <p:nvSpPr>
          <p:cNvPr id="720" name="Google Shape;720;p81"/>
          <p:cNvSpPr txBox="1"/>
          <p:nvPr/>
        </p:nvSpPr>
        <p:spPr>
          <a:xfrm>
            <a:off x="6484849" y="2574975"/>
            <a:ext cx="1829400" cy="1205100"/>
          </a:xfrm>
          <a:prstGeom prst="rect">
            <a:avLst/>
          </a:prstGeom>
          <a:noFill/>
          <a:ln>
            <a:noFill/>
          </a:ln>
        </p:spPr>
        <p:txBody>
          <a:bodyPr anchorCtr="0" anchor="t" bIns="91425" lIns="91425" spcFirstLastPara="1" rIns="91425" wrap="square" tIns="91425">
            <a:noAutofit/>
          </a:bodyPr>
          <a:lstStyle/>
          <a:p>
            <a:pPr indent="0" lvl="0" marL="19050" marR="0" rtl="0" algn="ctr">
              <a:lnSpc>
                <a:spcPct val="100000"/>
              </a:lnSpc>
              <a:spcBef>
                <a:spcPts val="0"/>
              </a:spcBef>
              <a:spcAft>
                <a:spcPts val="0"/>
              </a:spcAft>
              <a:buNone/>
            </a:pPr>
            <a:r>
              <a:rPr b="1" lang="en-US" sz="1800">
                <a:solidFill>
                  <a:srgbClr val="7AC62A"/>
                </a:solidFill>
                <a:latin typeface="Proxima Nova"/>
                <a:ea typeface="Proxima Nova"/>
                <a:cs typeface="Proxima Nova"/>
                <a:sym typeface="Proxima Nova"/>
              </a:rPr>
              <a:t>Demo Use Case</a:t>
            </a:r>
            <a:endParaRPr b="1" sz="1800">
              <a:solidFill>
                <a:srgbClr val="7AC62A"/>
              </a:solidFill>
            </a:endParaRPr>
          </a:p>
        </p:txBody>
      </p:sp>
      <p:pic>
        <p:nvPicPr>
          <p:cNvPr id="721" name="Google Shape;721;p81"/>
          <p:cNvPicPr preferRelativeResize="0"/>
          <p:nvPr/>
        </p:nvPicPr>
        <p:blipFill rotWithShape="1">
          <a:blip r:embed="rId4">
            <a:alphaModFix/>
          </a:blip>
          <a:srcRect b="0" l="0" r="0" t="0"/>
          <a:stretch/>
        </p:blipFill>
        <p:spPr>
          <a:xfrm>
            <a:off x="3228221" y="1875955"/>
            <a:ext cx="699025" cy="699025"/>
          </a:xfrm>
          <a:prstGeom prst="rect">
            <a:avLst/>
          </a:prstGeom>
          <a:noFill/>
          <a:ln>
            <a:noFill/>
          </a:ln>
        </p:spPr>
      </p:pic>
      <p:pic>
        <p:nvPicPr>
          <p:cNvPr id="722" name="Google Shape;722;p81"/>
          <p:cNvPicPr preferRelativeResize="0"/>
          <p:nvPr/>
        </p:nvPicPr>
        <p:blipFill rotWithShape="1">
          <a:blip r:embed="rId5">
            <a:alphaModFix/>
          </a:blip>
          <a:srcRect b="0" l="0" r="0" t="0"/>
          <a:stretch/>
        </p:blipFill>
        <p:spPr>
          <a:xfrm>
            <a:off x="5138784" y="1875955"/>
            <a:ext cx="699025" cy="699025"/>
          </a:xfrm>
          <a:prstGeom prst="rect">
            <a:avLst/>
          </a:prstGeom>
          <a:noFill/>
          <a:ln>
            <a:noFill/>
          </a:ln>
        </p:spPr>
      </p:pic>
      <p:pic>
        <p:nvPicPr>
          <p:cNvPr id="723" name="Google Shape;723;p81"/>
          <p:cNvPicPr preferRelativeResize="0"/>
          <p:nvPr/>
        </p:nvPicPr>
        <p:blipFill rotWithShape="1">
          <a:blip r:embed="rId6">
            <a:alphaModFix/>
          </a:blip>
          <a:srcRect b="0" l="99" r="109" t="0"/>
          <a:stretch/>
        </p:blipFill>
        <p:spPr>
          <a:xfrm>
            <a:off x="7049359" y="1875955"/>
            <a:ext cx="699025" cy="699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7"/>
          <p:cNvSpPr txBox="1"/>
          <p:nvPr>
            <p:ph idx="1" type="subTitle"/>
          </p:nvPr>
        </p:nvSpPr>
        <p:spPr>
          <a:xfrm>
            <a:off x="646425" y="2250409"/>
            <a:ext cx="7632600" cy="642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2400"/>
              <a:buNone/>
            </a:pPr>
            <a:r>
              <a:rPr b="1" lang="en-US" sz="4800"/>
              <a:t>Identity Models</a:t>
            </a:r>
            <a:endParaRPr b="1" sz="48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pic>
        <p:nvPicPr>
          <p:cNvPr descr="LINKS&#10;What is blockchain?: https://ibm.co/2LNhz7k&#10;Get a free guide to getting started with blockchain: https://ibm.co/2n3FAIe&#10;IBM Blockchain Platform Starter Plan – now in GA: https://ibm.co/2LQbiI9&#10;Develop. Govern. Operate a blockchain network: https://ibm.co/2LXKzs3" id="728" name="Google Shape;728;p82" title="IndyWorld Demo by IBM">
            <a:hlinkClick r:id="rId3"/>
          </p:cNvPr>
          <p:cNvPicPr preferRelativeResize="0"/>
          <p:nvPr/>
        </p:nvPicPr>
        <p:blipFill>
          <a:blip r:embed="rId4">
            <a:alphaModFix/>
          </a:blip>
          <a:stretch>
            <a:fillRect/>
          </a:stretch>
        </p:blipFill>
        <p:spPr>
          <a:xfrm>
            <a:off x="2286000" y="979200"/>
            <a:ext cx="4572000" cy="3429000"/>
          </a:xfrm>
          <a:prstGeom prst="rect">
            <a:avLst/>
          </a:prstGeom>
          <a:noFill/>
          <a:ln>
            <a:noFill/>
          </a:ln>
        </p:spPr>
      </p:pic>
      <p:sp>
        <p:nvSpPr>
          <p:cNvPr id="729" name="Google Shape;729;p82"/>
          <p:cNvSpPr txBox="1"/>
          <p:nvPr/>
        </p:nvSpPr>
        <p:spPr>
          <a:xfrm>
            <a:off x="693575" y="393900"/>
            <a:ext cx="76146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414042"/>
                </a:solidFill>
                <a:latin typeface="Proxima Nova"/>
                <a:ea typeface="Proxima Nova"/>
                <a:cs typeface="Proxima Nova"/>
                <a:sym typeface="Proxima Nova"/>
              </a:rPr>
              <a:t>IBM Hyperledger Indy Demo Video</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83"/>
          <p:cNvSpPr txBox="1"/>
          <p:nvPr>
            <p:ph idx="1" type="subTitle"/>
          </p:nvPr>
        </p:nvSpPr>
        <p:spPr>
          <a:xfrm>
            <a:off x="646425" y="2250409"/>
            <a:ext cx="7632600" cy="642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2400"/>
              <a:buNone/>
            </a:pPr>
            <a:r>
              <a:rPr b="1" lang="en-US" sz="3600" u="sng">
                <a:solidFill>
                  <a:srgbClr val="EFEFEF"/>
                </a:solidFill>
                <a:hlinkClick r:id="rId3"/>
              </a:rPr>
              <a:t>https://github.com/IBM-Blockchain-Identity/indy-ssivc-tutorial</a:t>
            </a:r>
            <a:endParaRPr b="1" sz="3600">
              <a:solidFill>
                <a:srgbClr val="EFEFEF"/>
              </a:solidFill>
            </a:endParaRPr>
          </a:p>
          <a:p>
            <a:pPr indent="0" lvl="0" marL="0" rtl="0" algn="ctr">
              <a:lnSpc>
                <a:spcPct val="90000"/>
              </a:lnSpc>
              <a:spcBef>
                <a:spcPts val="0"/>
              </a:spcBef>
              <a:spcAft>
                <a:spcPts val="0"/>
              </a:spcAft>
              <a:buClr>
                <a:schemeClr val="lt1"/>
              </a:buClr>
              <a:buSzPts val="2400"/>
              <a:buNone/>
            </a:pPr>
            <a:r>
              <a:rPr b="1" lang="en-US"/>
              <a:t>by IBM Identity Team</a:t>
            </a:r>
            <a:endParaRPr b="1"/>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38" name="Shape 738"/>
        <p:cNvGrpSpPr/>
        <p:nvPr/>
      </p:nvGrpSpPr>
      <p:grpSpPr>
        <a:xfrm>
          <a:off x="0" y="0"/>
          <a:ext cx="0" cy="0"/>
          <a:chOff x="0" y="0"/>
          <a:chExt cx="0" cy="0"/>
        </a:xfrm>
      </p:grpSpPr>
      <p:sp>
        <p:nvSpPr>
          <p:cNvPr id="739" name="Google Shape;739;p84"/>
          <p:cNvSpPr txBox="1"/>
          <p:nvPr/>
        </p:nvSpPr>
        <p:spPr>
          <a:xfrm>
            <a:off x="0" y="0"/>
            <a:ext cx="9144000" cy="514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FFFFFF"/>
                </a:solidFill>
                <a:latin typeface="Proxima Nova"/>
                <a:ea typeface="Proxima Nova"/>
                <a:cs typeface="Proxima Nova"/>
                <a:sym typeface="Proxima Nova"/>
              </a:rPr>
              <a:t>Questions?</a:t>
            </a:r>
            <a:endParaRPr b="1" sz="4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b="1" sz="11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US" sz="1800">
                <a:solidFill>
                  <a:srgbClr val="FFFFFF"/>
                </a:solidFill>
                <a:latin typeface="Proxima Nova"/>
                <a:ea typeface="Proxima Nova"/>
                <a:cs typeface="Proxima Nova"/>
                <a:sym typeface="Proxima Nova"/>
              </a:rPr>
              <a:t>Kyle Den Hartog</a:t>
            </a:r>
            <a:r>
              <a:rPr lang="en-US" sz="1800">
                <a:solidFill>
                  <a:srgbClr val="FFFFFF"/>
                </a:solidFill>
                <a:latin typeface="Proxima Nova"/>
                <a:ea typeface="Proxima Nova"/>
                <a:cs typeface="Proxima Nova"/>
                <a:sym typeface="Proxima Nova"/>
              </a:rPr>
              <a:t>, Hyperledger Technical Ambassador, Evernym</a:t>
            </a:r>
            <a:endParaRPr sz="1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US" sz="1800">
                <a:solidFill>
                  <a:srgbClr val="FFFFFF"/>
                </a:solidFill>
                <a:uFill>
                  <a:noFill/>
                </a:uFill>
                <a:latin typeface="Proxima Nova"/>
                <a:ea typeface="Proxima Nova"/>
                <a:cs typeface="Proxima Nova"/>
                <a:sym typeface="Proxima Nova"/>
                <a:hlinkClick r:id="rId4"/>
              </a:rPr>
              <a:t>twitter.com/</a:t>
            </a:r>
            <a:r>
              <a:rPr b="1" lang="en-US" sz="1800">
                <a:solidFill>
                  <a:srgbClr val="FFFFFF"/>
                </a:solidFill>
                <a:latin typeface="Proxima Nova"/>
                <a:ea typeface="Proxima Nova"/>
                <a:cs typeface="Proxima Nova"/>
                <a:sym typeface="Proxima Nova"/>
              </a:rPr>
              <a:t>kyle_dh</a:t>
            </a:r>
            <a:endParaRPr b="1" sz="1800">
              <a:solidFill>
                <a:srgbClr val="FFFFFF"/>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b="1" lang="en-US" sz="1800">
                <a:solidFill>
                  <a:srgbClr val="FFFFFF"/>
                </a:solidFill>
                <a:uFill>
                  <a:noFill/>
                </a:uFill>
                <a:latin typeface="Proxima Nova"/>
                <a:ea typeface="Proxima Nova"/>
                <a:cs typeface="Proxima Nova"/>
                <a:sym typeface="Proxima Nova"/>
                <a:hlinkClick r:id="rId5"/>
              </a:rPr>
              <a:t>@</a:t>
            </a:r>
            <a:r>
              <a:rPr lang="en-US" sz="1800">
                <a:solidFill>
                  <a:srgbClr val="FFFFFF"/>
                </a:solidFill>
                <a:latin typeface="Proxima Nova"/>
                <a:ea typeface="Proxima Nova"/>
                <a:cs typeface="Proxima Nova"/>
                <a:sym typeface="Proxima Nova"/>
              </a:rPr>
              <a:t>kdenhartog</a:t>
            </a:r>
            <a:r>
              <a:rPr lang="en-US" sz="1800">
                <a:solidFill>
                  <a:srgbClr val="FFFFFF"/>
                </a:solidFill>
                <a:latin typeface="Proxima Nova"/>
                <a:ea typeface="Proxima Nova"/>
                <a:cs typeface="Proxima Nova"/>
                <a:sym typeface="Proxima Nova"/>
              </a:rPr>
              <a:t> on Hyperledger Chat</a:t>
            </a:r>
            <a:endParaRPr sz="1100">
              <a:solidFill>
                <a:srgbClr val="FFFFFF"/>
              </a:solidFill>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85"/>
          <p:cNvSpPr txBox="1"/>
          <p:nvPr>
            <p:ph idx="1" type="subTitle"/>
          </p:nvPr>
        </p:nvSpPr>
        <p:spPr>
          <a:xfrm>
            <a:off x="646425" y="2250409"/>
            <a:ext cx="7632600" cy="642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2400"/>
              <a:buNone/>
            </a:pPr>
            <a:r>
              <a:rPr b="1" lang="en-US" u="sng">
                <a:solidFill>
                  <a:srgbClr val="FFFFFF"/>
                </a:solidFill>
                <a:hlinkClick r:id="rId3"/>
              </a:rPr>
              <a:t>https://github.com/swcurran/education/tree/add-indy/LFS171x/indy-material/nodejs</a:t>
            </a:r>
            <a:endParaRPr b="1">
              <a:solidFill>
                <a:srgbClr val="FFFFFF"/>
              </a:solidFill>
            </a:endParaRPr>
          </a:p>
          <a:p>
            <a:pPr indent="0" lvl="0" marL="0" rtl="0" algn="ctr">
              <a:lnSpc>
                <a:spcPct val="90000"/>
              </a:lnSpc>
              <a:spcBef>
                <a:spcPts val="0"/>
              </a:spcBef>
              <a:spcAft>
                <a:spcPts val="0"/>
              </a:spcAft>
              <a:buClr>
                <a:schemeClr val="lt1"/>
              </a:buClr>
              <a:buSzPts val="2400"/>
              <a:buNone/>
            </a:pPr>
            <a:r>
              <a:rPr b="1" lang="en-US"/>
              <a:t>By Stephen Curran </a:t>
            </a:r>
            <a:endParaRPr b="1"/>
          </a:p>
          <a:p>
            <a:pPr indent="0" lvl="0" marL="0" rtl="0" algn="ctr">
              <a:lnSpc>
                <a:spcPct val="90000"/>
              </a:lnSpc>
              <a:spcBef>
                <a:spcPts val="0"/>
              </a:spcBef>
              <a:spcAft>
                <a:spcPts val="0"/>
              </a:spcAft>
              <a:buClr>
                <a:schemeClr val="lt1"/>
              </a:buClr>
              <a:buSzPts val="2400"/>
              <a:buNone/>
            </a:pPr>
            <a:r>
              <a:rPr b="1" lang="en-US"/>
              <a:t>of </a:t>
            </a:r>
            <a:endParaRPr b="1"/>
          </a:p>
          <a:p>
            <a:pPr indent="0" lvl="0" marL="0" rtl="0" algn="ctr">
              <a:lnSpc>
                <a:spcPct val="90000"/>
              </a:lnSpc>
              <a:spcBef>
                <a:spcPts val="0"/>
              </a:spcBef>
              <a:spcAft>
                <a:spcPts val="0"/>
              </a:spcAft>
              <a:buClr>
                <a:schemeClr val="lt1"/>
              </a:buClr>
              <a:buSzPts val="2400"/>
              <a:buNone/>
            </a:pPr>
            <a:r>
              <a:rPr b="1" lang="en-US"/>
              <a:t>British Columbia Provincial Government</a:t>
            </a:r>
            <a:endParaRPr b="1"/>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86"/>
          <p:cNvSpPr txBox="1"/>
          <p:nvPr>
            <p:ph idx="1" type="subTitle"/>
          </p:nvPr>
        </p:nvSpPr>
        <p:spPr>
          <a:xfrm>
            <a:off x="646425" y="2250409"/>
            <a:ext cx="7632600" cy="642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2400"/>
              <a:buNone/>
            </a:pPr>
            <a:r>
              <a:rPr b="1" lang="en-US" sz="3000" u="sng">
                <a:solidFill>
                  <a:srgbClr val="FFFFFF"/>
                </a:solidFill>
                <a:hlinkClick r:id="rId3"/>
              </a:rPr>
              <a:t>https://github.com/kdenhartog/Indy-dev</a:t>
            </a:r>
            <a:endParaRPr b="1" sz="3000">
              <a:solidFill>
                <a:srgbClr val="FFFFFF"/>
              </a:solidFill>
            </a:endParaRPr>
          </a:p>
          <a:p>
            <a:pPr indent="0" lvl="0" marL="0" rtl="0" algn="ctr">
              <a:lnSpc>
                <a:spcPct val="90000"/>
              </a:lnSpc>
              <a:spcBef>
                <a:spcPts val="0"/>
              </a:spcBef>
              <a:spcAft>
                <a:spcPts val="0"/>
              </a:spcAft>
              <a:buClr>
                <a:schemeClr val="lt1"/>
              </a:buClr>
              <a:buSzPts val="2400"/>
              <a:buNone/>
            </a:pPr>
            <a:r>
              <a:rPr b="1" lang="en-US">
                <a:solidFill>
                  <a:srgbClr val="FFFFFF"/>
                </a:solidFill>
              </a:rPr>
              <a:t>By Kyle Den Hartog</a:t>
            </a:r>
            <a:endParaRPr b="1">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87"/>
          <p:cNvSpPr txBox="1"/>
          <p:nvPr>
            <p:ph type="ctrTitle"/>
          </p:nvPr>
        </p:nvSpPr>
        <p:spPr>
          <a:xfrm>
            <a:off x="755650" y="771525"/>
            <a:ext cx="7632600" cy="200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Extra slides</a:t>
            </a:r>
            <a:endParaRPr/>
          </a:p>
        </p:txBody>
      </p:sp>
      <p:sp>
        <p:nvSpPr>
          <p:cNvPr id="755" name="Google Shape;755;p87"/>
          <p:cNvSpPr txBox="1"/>
          <p:nvPr>
            <p:ph idx="1" type="subTitle"/>
          </p:nvPr>
        </p:nvSpPr>
        <p:spPr>
          <a:xfrm>
            <a:off x="755650" y="2907271"/>
            <a:ext cx="7632600" cy="642600"/>
          </a:xfrm>
          <a:prstGeom prst="rect">
            <a:avLst/>
          </a:prstGeom>
        </p:spPr>
        <p:txBody>
          <a:bodyPr anchorCtr="0" anchor="ctr" bIns="0" lIns="0" spcFirstLastPara="1" rIns="0" wrap="square" tIns="0">
            <a:noAutofit/>
          </a:bodyPr>
          <a:lstStyle/>
          <a:p>
            <a:pPr indent="0" lvl="0" marL="0" rtl="0" algn="ctr">
              <a:spcBef>
                <a:spcPts val="1000"/>
              </a:spcBef>
              <a:spcAft>
                <a:spcPts val="0"/>
              </a:spcAft>
              <a:buNone/>
            </a:pPr>
            <a:r>
              <a:t/>
            </a:r>
            <a:endParaRPr/>
          </a:p>
        </p:txBody>
      </p:sp>
      <p:sp>
        <p:nvSpPr>
          <p:cNvPr id="756" name="Google Shape;756;p87"/>
          <p:cNvSpPr txBox="1"/>
          <p:nvPr>
            <p:ph idx="12" type="sldNum"/>
          </p:nvPr>
        </p:nvSpPr>
        <p:spPr>
          <a:xfrm>
            <a:off x="8348472" y="4318534"/>
            <a:ext cx="468600" cy="2745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57" name="Google Shape;757;p87"/>
          <p:cNvSpPr txBox="1"/>
          <p:nvPr>
            <p:ph idx="2" type="body"/>
          </p:nvPr>
        </p:nvSpPr>
        <p:spPr>
          <a:xfrm>
            <a:off x="755650" y="3679437"/>
            <a:ext cx="7632600" cy="444900"/>
          </a:xfrm>
          <a:prstGeom prst="rect">
            <a:avLst/>
          </a:prstGeom>
        </p:spPr>
        <p:txBody>
          <a:bodyPr anchorCtr="0" anchor="ctr" bIns="0" lIns="0" spcFirstLastPara="1" rIns="0" wrap="square" tIns="0">
            <a:noAutofit/>
          </a:bodyPr>
          <a:lstStyle/>
          <a:p>
            <a:pPr indent="0" lvl="0" marL="0" rtl="0" algn="ctr">
              <a:spcBef>
                <a:spcPts val="100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88"/>
          <p:cNvSpPr txBox="1"/>
          <p:nvPr/>
        </p:nvSpPr>
        <p:spPr>
          <a:xfrm>
            <a:off x="709225" y="188425"/>
            <a:ext cx="76146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414042"/>
                </a:solidFill>
                <a:latin typeface="Proxima Nova"/>
                <a:ea typeface="Proxima Nova"/>
                <a:cs typeface="Proxima Nova"/>
                <a:sym typeface="Proxima Nova"/>
              </a:rPr>
              <a:t>3rd Dimension: Agents Axis</a:t>
            </a:r>
            <a:endParaRPr b="1" sz="2800">
              <a:solidFill>
                <a:srgbClr val="414042"/>
              </a:solidFill>
              <a:latin typeface="Proxima Nova"/>
              <a:ea typeface="Proxima Nova"/>
              <a:cs typeface="Proxima Nova"/>
              <a:sym typeface="Proxima Nova"/>
            </a:endParaRPr>
          </a:p>
        </p:txBody>
      </p:sp>
      <p:sp>
        <p:nvSpPr>
          <p:cNvPr id="763" name="Google Shape;763;p88"/>
          <p:cNvSpPr txBox="1"/>
          <p:nvPr/>
        </p:nvSpPr>
        <p:spPr>
          <a:xfrm>
            <a:off x="4383087" y="5291031"/>
            <a:ext cx="377700" cy="304200"/>
          </a:xfrm>
          <a:prstGeom prst="rect">
            <a:avLst/>
          </a:prstGeom>
          <a:noFill/>
          <a:ln>
            <a:noFill/>
          </a:ln>
        </p:spPr>
        <p:txBody>
          <a:bodyPr anchorCtr="0" anchor="ctr" bIns="45700" lIns="91425" spcFirstLastPara="1" rIns="91425" wrap="square" tIns="45700">
            <a:noAutofit/>
          </a:bodyPr>
          <a:lstStyle/>
          <a:p>
            <a:pPr indent="0" lvl="0" marL="0" rtl="0" algn="just">
              <a:spcBef>
                <a:spcPts val="0"/>
              </a:spcBef>
              <a:spcAft>
                <a:spcPts val="0"/>
              </a:spcAft>
              <a:buNone/>
            </a:pPr>
            <a:fld id="{00000000-1234-1234-1234-123412341234}" type="slidenum">
              <a:rPr lang="en-US" sz="1050">
                <a:solidFill>
                  <a:srgbClr val="888888"/>
                </a:solidFill>
              </a:rPr>
              <a:t>‹#›</a:t>
            </a:fld>
            <a:endParaRPr sz="1050">
              <a:solidFill>
                <a:srgbClr val="888888"/>
              </a:solidFill>
            </a:endParaRPr>
          </a:p>
        </p:txBody>
      </p:sp>
      <p:sp>
        <p:nvSpPr>
          <p:cNvPr id="764" name="Google Shape;764;p88"/>
          <p:cNvSpPr txBox="1"/>
          <p:nvPr/>
        </p:nvSpPr>
        <p:spPr>
          <a:xfrm>
            <a:off x="693425" y="3421625"/>
            <a:ext cx="7399500" cy="126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CC0000"/>
                </a:solidFill>
                <a:latin typeface="Avenir"/>
                <a:ea typeface="Avenir"/>
                <a:cs typeface="Avenir"/>
                <a:sym typeface="Avenir"/>
              </a:rPr>
              <a:t>You have agents that help you do things.</a:t>
            </a:r>
            <a:endParaRPr sz="2800">
              <a:solidFill>
                <a:srgbClr val="CC0000"/>
              </a:solidFill>
              <a:latin typeface="Avenir"/>
              <a:ea typeface="Avenir"/>
              <a:cs typeface="Avenir"/>
              <a:sym typeface="Avenir"/>
            </a:endParaRPr>
          </a:p>
        </p:txBody>
      </p:sp>
      <p:sp>
        <p:nvSpPr>
          <p:cNvPr id="765" name="Google Shape;765;p88"/>
          <p:cNvSpPr txBox="1"/>
          <p:nvPr/>
        </p:nvSpPr>
        <p:spPr>
          <a:xfrm rot="-1802445">
            <a:off x="2060322" y="3270633"/>
            <a:ext cx="1152980" cy="442884"/>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rgbClr val="CC0000"/>
                </a:solidFill>
                <a:latin typeface="Avenir"/>
                <a:ea typeface="Avenir"/>
                <a:cs typeface="Avenir"/>
                <a:sym typeface="Avenir"/>
              </a:rPr>
              <a:t>Agents</a:t>
            </a:r>
            <a:endParaRPr sz="1800">
              <a:solidFill>
                <a:srgbClr val="CC0000"/>
              </a:solidFill>
              <a:latin typeface="Avenir"/>
              <a:ea typeface="Avenir"/>
              <a:cs typeface="Avenir"/>
              <a:sym typeface="Avenir"/>
            </a:endParaRPr>
          </a:p>
        </p:txBody>
      </p:sp>
      <p:sp>
        <p:nvSpPr>
          <p:cNvPr id="766" name="Google Shape;766;p88"/>
          <p:cNvSpPr txBox="1"/>
          <p:nvPr/>
        </p:nvSpPr>
        <p:spPr>
          <a:xfrm rot="-574">
            <a:off x="3694087" y="1564770"/>
            <a:ext cx="17970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Avenir"/>
                <a:ea typeface="Avenir"/>
                <a:cs typeface="Avenir"/>
                <a:sym typeface="Avenir"/>
              </a:rPr>
              <a:t>your iPad</a:t>
            </a:r>
            <a:endParaRPr sz="1800">
              <a:latin typeface="Avenir"/>
              <a:ea typeface="Avenir"/>
              <a:cs typeface="Avenir"/>
              <a:sym typeface="Avenir"/>
            </a:endParaRPr>
          </a:p>
        </p:txBody>
      </p:sp>
      <p:sp>
        <p:nvSpPr>
          <p:cNvPr id="767" name="Google Shape;767;p88"/>
          <p:cNvSpPr txBox="1"/>
          <p:nvPr/>
        </p:nvSpPr>
        <p:spPr>
          <a:xfrm rot="-449">
            <a:off x="4187611" y="3189469"/>
            <a:ext cx="22971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Avenir"/>
                <a:ea typeface="Avenir"/>
                <a:cs typeface="Avenir"/>
                <a:sym typeface="Avenir"/>
              </a:rPr>
              <a:t>your notebook</a:t>
            </a:r>
            <a:endParaRPr sz="1800">
              <a:latin typeface="Avenir"/>
              <a:ea typeface="Avenir"/>
              <a:cs typeface="Avenir"/>
              <a:sym typeface="Avenir"/>
            </a:endParaRPr>
          </a:p>
        </p:txBody>
      </p:sp>
      <p:sp>
        <p:nvSpPr>
          <p:cNvPr id="768" name="Google Shape;768;p88"/>
          <p:cNvSpPr txBox="1"/>
          <p:nvPr/>
        </p:nvSpPr>
        <p:spPr>
          <a:xfrm rot="-621">
            <a:off x="1887112" y="1947863"/>
            <a:ext cx="1661400" cy="30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800">
                <a:latin typeface="Avenir"/>
                <a:ea typeface="Avenir"/>
                <a:cs typeface="Avenir"/>
                <a:sym typeface="Avenir"/>
              </a:rPr>
              <a:t>a cloud agent</a:t>
            </a:r>
            <a:endParaRPr sz="1800">
              <a:latin typeface="Avenir"/>
              <a:ea typeface="Avenir"/>
              <a:cs typeface="Avenir"/>
              <a:sym typeface="Avenir"/>
            </a:endParaRPr>
          </a:p>
        </p:txBody>
      </p:sp>
      <p:cxnSp>
        <p:nvCxnSpPr>
          <p:cNvPr id="769" name="Google Shape;769;p88"/>
          <p:cNvCxnSpPr/>
          <p:nvPr/>
        </p:nvCxnSpPr>
        <p:spPr>
          <a:xfrm rot="8996905">
            <a:off x="3109793" y="2644485"/>
            <a:ext cx="1981111" cy="0"/>
          </a:xfrm>
          <a:prstGeom prst="straightConnector1">
            <a:avLst/>
          </a:prstGeom>
          <a:noFill/>
          <a:ln cap="flat" cmpd="sng" w="76200">
            <a:solidFill>
              <a:srgbClr val="E06666"/>
            </a:solidFill>
            <a:prstDash val="solid"/>
            <a:round/>
            <a:headEnd len="med" w="med" type="none"/>
            <a:tailEnd len="med" w="med" type="none"/>
          </a:ln>
        </p:spPr>
      </p:cxnSp>
      <p:sp>
        <p:nvSpPr>
          <p:cNvPr id="770" name="Google Shape;770;p88"/>
          <p:cNvSpPr/>
          <p:nvPr/>
        </p:nvSpPr>
        <p:spPr>
          <a:xfrm>
            <a:off x="5046468" y="1470864"/>
            <a:ext cx="872100" cy="8811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Avenir"/>
                <a:ea typeface="Avenir"/>
                <a:cs typeface="Avenir"/>
                <a:sym typeface="Avenir"/>
              </a:rPr>
              <a:t>you</a:t>
            </a:r>
            <a:endParaRPr sz="1800">
              <a:latin typeface="Avenir"/>
              <a:ea typeface="Avenir"/>
              <a:cs typeface="Avenir"/>
              <a:sym typeface="Avenir"/>
            </a:endParaRPr>
          </a:p>
        </p:txBody>
      </p:sp>
      <p:sp>
        <p:nvSpPr>
          <p:cNvPr id="771" name="Google Shape;771;p88"/>
          <p:cNvSpPr/>
          <p:nvPr/>
        </p:nvSpPr>
        <p:spPr>
          <a:xfrm rot="3597830">
            <a:off x="3332511" y="2978707"/>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8"/>
          <p:cNvSpPr/>
          <p:nvPr/>
        </p:nvSpPr>
        <p:spPr>
          <a:xfrm rot="3597830">
            <a:off x="3772235" y="2724351"/>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8"/>
          <p:cNvSpPr/>
          <p:nvPr/>
        </p:nvSpPr>
        <p:spPr>
          <a:xfrm rot="3597830">
            <a:off x="4211960" y="2469996"/>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8"/>
          <p:cNvSpPr/>
          <p:nvPr/>
        </p:nvSpPr>
        <p:spPr>
          <a:xfrm rot="3597830">
            <a:off x="4651685" y="2215640"/>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8"/>
          <p:cNvSpPr txBox="1"/>
          <p:nvPr/>
        </p:nvSpPr>
        <p:spPr>
          <a:xfrm rot="-464">
            <a:off x="4701687" y="2866108"/>
            <a:ext cx="22236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Avenir"/>
                <a:ea typeface="Avenir"/>
                <a:cs typeface="Avenir"/>
                <a:sym typeface="Avenir"/>
              </a:rPr>
              <a:t>your mobile phone</a:t>
            </a:r>
            <a:endParaRPr sz="1800">
              <a:latin typeface="Avenir"/>
              <a:ea typeface="Avenir"/>
              <a:cs typeface="Avenir"/>
              <a:sym typeface="Avenir"/>
            </a:endParaRPr>
          </a:p>
        </p:txBody>
      </p:sp>
      <p:cxnSp>
        <p:nvCxnSpPr>
          <p:cNvPr id="776" name="Google Shape;776;p88"/>
          <p:cNvCxnSpPr>
            <a:stCxn id="771" idx="1"/>
          </p:cNvCxnSpPr>
          <p:nvPr/>
        </p:nvCxnSpPr>
        <p:spPr>
          <a:xfrm rot="10800000">
            <a:off x="3392829" y="2291115"/>
            <a:ext cx="0" cy="623100"/>
          </a:xfrm>
          <a:prstGeom prst="straightConnector1">
            <a:avLst/>
          </a:prstGeom>
          <a:noFill/>
          <a:ln cap="flat" cmpd="sng" w="9525">
            <a:solidFill>
              <a:srgbClr val="999999"/>
            </a:solidFill>
            <a:prstDash val="solid"/>
            <a:round/>
            <a:headEnd len="med" w="med" type="none"/>
            <a:tailEnd len="med" w="med" type="none"/>
          </a:ln>
        </p:spPr>
      </p:cxnSp>
      <p:cxnSp>
        <p:nvCxnSpPr>
          <p:cNvPr id="777" name="Google Shape;777;p88"/>
          <p:cNvCxnSpPr>
            <a:stCxn id="772" idx="1"/>
          </p:cNvCxnSpPr>
          <p:nvPr/>
        </p:nvCxnSpPr>
        <p:spPr>
          <a:xfrm rot="10800000">
            <a:off x="3832553" y="1962959"/>
            <a:ext cx="0" cy="696900"/>
          </a:xfrm>
          <a:prstGeom prst="straightConnector1">
            <a:avLst/>
          </a:prstGeom>
          <a:noFill/>
          <a:ln cap="flat" cmpd="sng" w="9525">
            <a:solidFill>
              <a:srgbClr val="999999"/>
            </a:solidFill>
            <a:prstDash val="solid"/>
            <a:round/>
            <a:headEnd len="med" w="med" type="none"/>
            <a:tailEnd len="med" w="med" type="none"/>
          </a:ln>
        </p:spPr>
      </p:cxnSp>
      <p:cxnSp>
        <p:nvCxnSpPr>
          <p:cNvPr id="778" name="Google Shape;778;p88"/>
          <p:cNvCxnSpPr>
            <a:endCxn id="773" idx="3"/>
          </p:cNvCxnSpPr>
          <p:nvPr/>
        </p:nvCxnSpPr>
        <p:spPr>
          <a:xfrm rot="10800000">
            <a:off x="4393178" y="2614604"/>
            <a:ext cx="0" cy="582600"/>
          </a:xfrm>
          <a:prstGeom prst="straightConnector1">
            <a:avLst/>
          </a:prstGeom>
          <a:noFill/>
          <a:ln cap="flat" cmpd="sng" w="9525">
            <a:solidFill>
              <a:srgbClr val="999999"/>
            </a:solidFill>
            <a:prstDash val="solid"/>
            <a:round/>
            <a:headEnd len="med" w="med" type="none"/>
            <a:tailEnd len="med" w="med" type="none"/>
          </a:ln>
        </p:spPr>
      </p:cxnSp>
      <p:cxnSp>
        <p:nvCxnSpPr>
          <p:cNvPr id="779" name="Google Shape;779;p88"/>
          <p:cNvCxnSpPr>
            <a:endCxn id="774" idx="3"/>
          </p:cNvCxnSpPr>
          <p:nvPr/>
        </p:nvCxnSpPr>
        <p:spPr>
          <a:xfrm rot="10800000">
            <a:off x="4832903" y="2360248"/>
            <a:ext cx="0" cy="5016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89"/>
          <p:cNvSpPr/>
          <p:nvPr/>
        </p:nvSpPr>
        <p:spPr>
          <a:xfrm>
            <a:off x="4659325" y="1103700"/>
            <a:ext cx="2535600" cy="1634700"/>
          </a:xfrm>
          <a:prstGeom prst="rect">
            <a:avLst/>
          </a:prstGeom>
          <a:solidFill>
            <a:srgbClr val="87A07D">
              <a:alpha val="25099"/>
            </a:srgbClr>
          </a:solidFill>
          <a:ln cap="flat" cmpd="sng" w="19050">
            <a:solidFill>
              <a:srgbClr val="6AA84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6AA84F"/>
                </a:solidFill>
                <a:latin typeface="Avenir"/>
                <a:ea typeface="Avenir"/>
                <a:cs typeface="Avenir"/>
                <a:sym typeface="Avenir"/>
              </a:rPr>
              <a:t>Who knows what about me?</a:t>
            </a:r>
            <a:endParaRPr b="1" sz="1800">
              <a:solidFill>
                <a:srgbClr val="6AA84F"/>
              </a:solidFill>
              <a:latin typeface="Avenir"/>
              <a:ea typeface="Avenir"/>
              <a:cs typeface="Avenir"/>
              <a:sym typeface="Avenir"/>
            </a:endParaRPr>
          </a:p>
        </p:txBody>
      </p:sp>
      <p:grpSp>
        <p:nvGrpSpPr>
          <p:cNvPr id="785" name="Google Shape;785;p89"/>
          <p:cNvGrpSpPr/>
          <p:nvPr/>
        </p:nvGrpSpPr>
        <p:grpSpPr>
          <a:xfrm>
            <a:off x="1765898" y="705425"/>
            <a:ext cx="5910577" cy="3728884"/>
            <a:chOff x="966335" y="50716"/>
            <a:chExt cx="7676074" cy="5376906"/>
          </a:xfrm>
        </p:grpSpPr>
        <p:sp>
          <p:nvSpPr>
            <p:cNvPr id="786" name="Google Shape;786;p89"/>
            <p:cNvSpPr/>
            <p:nvPr/>
          </p:nvSpPr>
          <p:spPr>
            <a:xfrm>
              <a:off x="3934617" y="2605078"/>
              <a:ext cx="1052100" cy="1138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you</a:t>
              </a:r>
              <a:endParaRPr sz="1800">
                <a:latin typeface="Proxima Nova"/>
                <a:ea typeface="Proxima Nova"/>
                <a:cs typeface="Proxima Nova"/>
                <a:sym typeface="Proxima Nova"/>
              </a:endParaRPr>
            </a:p>
          </p:txBody>
        </p:sp>
        <p:grpSp>
          <p:nvGrpSpPr>
            <p:cNvPr id="787" name="Google Shape;787;p89"/>
            <p:cNvGrpSpPr/>
            <p:nvPr/>
          </p:nvGrpSpPr>
          <p:grpSpPr>
            <a:xfrm>
              <a:off x="3625006" y="50716"/>
              <a:ext cx="2134800" cy="2453602"/>
              <a:chOff x="4030819" y="-148084"/>
              <a:chExt cx="2134800" cy="2453602"/>
            </a:xfrm>
          </p:grpSpPr>
          <p:sp>
            <p:nvSpPr>
              <p:cNvPr id="788" name="Google Shape;788;p89"/>
              <p:cNvSpPr txBox="1"/>
              <p:nvPr/>
            </p:nvSpPr>
            <p:spPr>
              <a:xfrm>
                <a:off x="4030819" y="-148084"/>
                <a:ext cx="21348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1155CC"/>
                    </a:solidFill>
                  </a:rPr>
                  <a:t>Relationships</a:t>
                </a:r>
                <a:endParaRPr sz="1800">
                  <a:solidFill>
                    <a:srgbClr val="1155CC"/>
                  </a:solidFill>
                </a:endParaRPr>
              </a:p>
            </p:txBody>
          </p:sp>
          <p:cxnSp>
            <p:nvCxnSpPr>
              <p:cNvPr id="789" name="Google Shape;789;p89"/>
              <p:cNvCxnSpPr/>
              <p:nvPr/>
            </p:nvCxnSpPr>
            <p:spPr>
              <a:xfrm rot="10800000">
                <a:off x="4866481" y="465618"/>
                <a:ext cx="0" cy="1839900"/>
              </a:xfrm>
              <a:prstGeom prst="straightConnector1">
                <a:avLst/>
              </a:prstGeom>
              <a:noFill/>
              <a:ln cap="flat" cmpd="sng" w="76200">
                <a:solidFill>
                  <a:srgbClr val="1155CC"/>
                </a:solidFill>
                <a:prstDash val="solid"/>
                <a:round/>
                <a:headEnd len="med" w="med" type="none"/>
                <a:tailEnd len="med" w="med" type="none"/>
              </a:ln>
            </p:spPr>
          </p:cxnSp>
          <p:grpSp>
            <p:nvGrpSpPr>
              <p:cNvPr id="790" name="Google Shape;790;p89"/>
              <p:cNvGrpSpPr/>
              <p:nvPr/>
            </p:nvGrpSpPr>
            <p:grpSpPr>
              <a:xfrm>
                <a:off x="4750975" y="769050"/>
                <a:ext cx="241500" cy="1407300"/>
                <a:chOff x="3996625" y="1847200"/>
                <a:chExt cx="241500" cy="1407300"/>
              </a:xfrm>
            </p:grpSpPr>
            <p:sp>
              <p:nvSpPr>
                <p:cNvPr id="791" name="Google Shape;791;p89"/>
                <p:cNvSpPr/>
                <p:nvPr/>
              </p:nvSpPr>
              <p:spPr>
                <a:xfrm>
                  <a:off x="3996625" y="22896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9"/>
                <p:cNvSpPr/>
                <p:nvPr/>
              </p:nvSpPr>
              <p:spPr>
                <a:xfrm>
                  <a:off x="3996625" y="27320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9"/>
                <p:cNvSpPr/>
                <p:nvPr/>
              </p:nvSpPr>
              <p:spPr>
                <a:xfrm>
                  <a:off x="3996625" y="31744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9"/>
                <p:cNvSpPr/>
                <p:nvPr/>
              </p:nvSpPr>
              <p:spPr>
                <a:xfrm>
                  <a:off x="3996625" y="18472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5" name="Google Shape;795;p89"/>
            <p:cNvGrpSpPr/>
            <p:nvPr/>
          </p:nvGrpSpPr>
          <p:grpSpPr>
            <a:xfrm>
              <a:off x="5048738" y="2958825"/>
              <a:ext cx="3593672" cy="442800"/>
              <a:chOff x="5454550" y="2760025"/>
              <a:chExt cx="3593672" cy="442800"/>
            </a:xfrm>
          </p:grpSpPr>
          <p:sp>
            <p:nvSpPr>
              <p:cNvPr id="796" name="Google Shape;796;p89"/>
              <p:cNvSpPr txBox="1"/>
              <p:nvPr/>
            </p:nvSpPr>
            <p:spPr>
              <a:xfrm>
                <a:off x="7497822" y="2760025"/>
                <a:ext cx="15504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BF9000"/>
                    </a:solidFill>
                  </a:rPr>
                  <a:t>Attributes</a:t>
                </a:r>
                <a:endParaRPr sz="1800">
                  <a:solidFill>
                    <a:srgbClr val="BF9000"/>
                  </a:solidFill>
                </a:endParaRPr>
              </a:p>
            </p:txBody>
          </p:sp>
          <p:cxnSp>
            <p:nvCxnSpPr>
              <p:cNvPr id="797" name="Google Shape;797;p89"/>
              <p:cNvCxnSpPr/>
              <p:nvPr/>
            </p:nvCxnSpPr>
            <p:spPr>
              <a:xfrm rot="10800000">
                <a:off x="5454550" y="2981425"/>
                <a:ext cx="1981200" cy="0"/>
              </a:xfrm>
              <a:prstGeom prst="straightConnector1">
                <a:avLst/>
              </a:prstGeom>
              <a:noFill/>
              <a:ln cap="flat" cmpd="sng" w="76200">
                <a:solidFill>
                  <a:srgbClr val="FFD966"/>
                </a:solidFill>
                <a:prstDash val="solid"/>
                <a:round/>
                <a:headEnd len="med" w="med" type="none"/>
                <a:tailEnd len="med" w="med" type="none"/>
              </a:ln>
            </p:spPr>
          </p:cxnSp>
          <p:sp>
            <p:nvSpPr>
              <p:cNvPr id="798" name="Google Shape;798;p89"/>
              <p:cNvSpPr/>
              <p:nvPr/>
            </p:nvSpPr>
            <p:spPr>
              <a:xfrm rot="5400000">
                <a:off x="5576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9"/>
              <p:cNvSpPr/>
              <p:nvPr/>
            </p:nvSpPr>
            <p:spPr>
              <a:xfrm rot="5400000">
                <a:off x="6084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9"/>
              <p:cNvSpPr/>
              <p:nvPr/>
            </p:nvSpPr>
            <p:spPr>
              <a:xfrm rot="5400000">
                <a:off x="6592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9"/>
              <p:cNvSpPr/>
              <p:nvPr/>
            </p:nvSpPr>
            <p:spPr>
              <a:xfrm rot="5400000">
                <a:off x="7100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89"/>
            <p:cNvGrpSpPr/>
            <p:nvPr/>
          </p:nvGrpSpPr>
          <p:grpSpPr>
            <a:xfrm rot="-178491">
              <a:off x="1009926" y="3590501"/>
              <a:ext cx="3051616" cy="1759121"/>
              <a:chOff x="1309815" y="3201048"/>
              <a:chExt cx="3051471" cy="1759038"/>
            </a:xfrm>
          </p:grpSpPr>
          <p:sp>
            <p:nvSpPr>
              <p:cNvPr id="803" name="Google Shape;803;p89"/>
              <p:cNvSpPr txBox="1"/>
              <p:nvPr/>
            </p:nvSpPr>
            <p:spPr>
              <a:xfrm rot="-1677743">
                <a:off x="1340008" y="4242812"/>
                <a:ext cx="1276414" cy="44424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rgbClr val="CC0000"/>
                    </a:solidFill>
                  </a:rPr>
                  <a:t>Agents</a:t>
                </a:r>
                <a:endParaRPr sz="1800">
                  <a:solidFill>
                    <a:srgbClr val="CC0000"/>
                  </a:solidFill>
                </a:endParaRPr>
              </a:p>
            </p:txBody>
          </p:sp>
          <p:cxnSp>
            <p:nvCxnSpPr>
              <p:cNvPr id="804" name="Google Shape;804;p89"/>
              <p:cNvCxnSpPr/>
              <p:nvPr/>
            </p:nvCxnSpPr>
            <p:spPr>
              <a:xfrm rot="8996905">
                <a:off x="2513330" y="3714485"/>
                <a:ext cx="1981111" cy="0"/>
              </a:xfrm>
              <a:prstGeom prst="straightConnector1">
                <a:avLst/>
              </a:prstGeom>
              <a:noFill/>
              <a:ln cap="flat" cmpd="sng" w="76200">
                <a:solidFill>
                  <a:srgbClr val="E06666"/>
                </a:solidFill>
                <a:prstDash val="solid"/>
                <a:round/>
                <a:headEnd len="med" w="med" type="none"/>
                <a:tailEnd len="med" w="med" type="none"/>
              </a:ln>
            </p:spPr>
          </p:cxnSp>
          <p:sp>
            <p:nvSpPr>
              <p:cNvPr id="805" name="Google Shape;805;p89"/>
              <p:cNvSpPr/>
              <p:nvPr/>
            </p:nvSpPr>
            <p:spPr>
              <a:xfrm rot="3597830">
                <a:off x="2736048" y="4048707"/>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9"/>
              <p:cNvSpPr/>
              <p:nvPr/>
            </p:nvSpPr>
            <p:spPr>
              <a:xfrm rot="3597830">
                <a:off x="3175773" y="3794351"/>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9"/>
              <p:cNvSpPr/>
              <p:nvPr/>
            </p:nvSpPr>
            <p:spPr>
              <a:xfrm rot="3597830">
                <a:off x="3615498" y="3539996"/>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9"/>
              <p:cNvSpPr/>
              <p:nvPr/>
            </p:nvSpPr>
            <p:spPr>
              <a:xfrm rot="3597830">
                <a:off x="4055223" y="3285640"/>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9" name="Google Shape;809;p89"/>
          <p:cNvSpPr txBox="1"/>
          <p:nvPr/>
        </p:nvSpPr>
        <p:spPr>
          <a:xfrm>
            <a:off x="223300" y="158825"/>
            <a:ext cx="6846000" cy="5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Proxima Nova"/>
                <a:ea typeface="Proxima Nova"/>
                <a:cs typeface="Proxima Nova"/>
                <a:sym typeface="Proxima Nova"/>
              </a:rPr>
              <a:t>The </a:t>
            </a:r>
            <a:r>
              <a:rPr b="1" i="1" lang="en-US" sz="2400">
                <a:solidFill>
                  <a:srgbClr val="6AA84F"/>
                </a:solidFill>
                <a:latin typeface="Proxima Nova"/>
                <a:ea typeface="Proxima Nova"/>
                <a:cs typeface="Proxima Nova"/>
                <a:sym typeface="Proxima Nova"/>
              </a:rPr>
              <a:t>relationship~attribute</a:t>
            </a:r>
            <a:r>
              <a:rPr b="1" i="1" lang="en-US" sz="2400">
                <a:solidFill>
                  <a:srgbClr val="B45F06"/>
                </a:solidFill>
                <a:latin typeface="Proxima Nova"/>
                <a:ea typeface="Proxima Nova"/>
                <a:cs typeface="Proxima Nova"/>
                <a:sym typeface="Proxima Nova"/>
              </a:rPr>
              <a:t> </a:t>
            </a:r>
            <a:r>
              <a:rPr lang="en-US" sz="2400">
                <a:solidFill>
                  <a:schemeClr val="dk1"/>
                </a:solidFill>
                <a:latin typeface="Proxima Nova"/>
                <a:ea typeface="Proxima Nova"/>
                <a:cs typeface="Proxima Nova"/>
                <a:sym typeface="Proxima Nova"/>
              </a:rPr>
              <a:t>plane</a:t>
            </a:r>
            <a:endParaRPr sz="2400">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90"/>
          <p:cNvSpPr/>
          <p:nvPr/>
        </p:nvSpPr>
        <p:spPr>
          <a:xfrm>
            <a:off x="3845802" y="856778"/>
            <a:ext cx="2245800" cy="1788000"/>
          </a:xfrm>
          <a:prstGeom prst="rect">
            <a:avLst/>
          </a:prstGeom>
          <a:noFill/>
          <a:ln cap="flat" cmpd="sng" w="19050">
            <a:solidFill>
              <a:srgbClr val="6AA84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AA84F"/>
              </a:solidFill>
            </a:endParaRPr>
          </a:p>
        </p:txBody>
      </p:sp>
      <p:cxnSp>
        <p:nvCxnSpPr>
          <p:cNvPr id="815" name="Google Shape;815;p90"/>
          <p:cNvCxnSpPr/>
          <p:nvPr/>
        </p:nvCxnSpPr>
        <p:spPr>
          <a:xfrm flipH="1" rot="10800000">
            <a:off x="3758781" y="1776606"/>
            <a:ext cx="1908900" cy="900"/>
          </a:xfrm>
          <a:prstGeom prst="straightConnector1">
            <a:avLst/>
          </a:prstGeom>
          <a:noFill/>
          <a:ln cap="flat" cmpd="sng" w="9525">
            <a:solidFill>
              <a:srgbClr val="999999"/>
            </a:solidFill>
            <a:prstDash val="solid"/>
            <a:round/>
            <a:headEnd len="med" w="med" type="none"/>
            <a:tailEnd len="med" w="med" type="none"/>
          </a:ln>
        </p:spPr>
      </p:cxnSp>
      <p:cxnSp>
        <p:nvCxnSpPr>
          <p:cNvPr id="816" name="Google Shape;816;p90"/>
          <p:cNvCxnSpPr/>
          <p:nvPr/>
        </p:nvCxnSpPr>
        <p:spPr>
          <a:xfrm flipH="1" rot="10800000">
            <a:off x="5836927" y="1553683"/>
            <a:ext cx="7200" cy="1160700"/>
          </a:xfrm>
          <a:prstGeom prst="straightConnector1">
            <a:avLst/>
          </a:prstGeom>
          <a:noFill/>
          <a:ln cap="flat" cmpd="sng" w="9525">
            <a:solidFill>
              <a:srgbClr val="999999"/>
            </a:solidFill>
            <a:prstDash val="solid"/>
            <a:round/>
            <a:headEnd len="med" w="med" type="none"/>
            <a:tailEnd len="med" w="med" type="none"/>
          </a:ln>
        </p:spPr>
      </p:cxnSp>
      <p:sp>
        <p:nvSpPr>
          <p:cNvPr id="817" name="Google Shape;817;p90"/>
          <p:cNvSpPr/>
          <p:nvPr/>
        </p:nvSpPr>
        <p:spPr>
          <a:xfrm>
            <a:off x="5667767" y="1606814"/>
            <a:ext cx="353100" cy="312300"/>
          </a:xfrm>
          <a:prstGeom prst="diamond">
            <a:avLst/>
          </a:prstGeom>
          <a:solidFill>
            <a:srgbClr val="D3EBD2"/>
          </a:solidFill>
          <a:ln cap="flat" cmpd="sng" w="9525">
            <a:solidFill>
              <a:srgbClr val="6AA84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 name="Google Shape;818;p90"/>
          <p:cNvGrpSpPr/>
          <p:nvPr/>
        </p:nvGrpSpPr>
        <p:grpSpPr>
          <a:xfrm>
            <a:off x="559841" y="502950"/>
            <a:ext cx="6988092" cy="4231278"/>
            <a:chOff x="1162914" y="370505"/>
            <a:chExt cx="7479495" cy="5102844"/>
          </a:xfrm>
        </p:grpSpPr>
        <p:sp>
          <p:nvSpPr>
            <p:cNvPr id="819" name="Google Shape;819;p90"/>
            <p:cNvSpPr/>
            <p:nvPr/>
          </p:nvSpPr>
          <p:spPr>
            <a:xfrm>
              <a:off x="4044193" y="2739664"/>
              <a:ext cx="872100" cy="8811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you</a:t>
              </a:r>
              <a:endParaRPr sz="1800"/>
            </a:p>
          </p:txBody>
        </p:sp>
        <p:grpSp>
          <p:nvGrpSpPr>
            <p:cNvPr id="820" name="Google Shape;820;p90"/>
            <p:cNvGrpSpPr/>
            <p:nvPr/>
          </p:nvGrpSpPr>
          <p:grpSpPr>
            <a:xfrm>
              <a:off x="3705040" y="370505"/>
              <a:ext cx="1748400" cy="2234570"/>
              <a:chOff x="4110853" y="171705"/>
              <a:chExt cx="1748400" cy="2234570"/>
            </a:xfrm>
          </p:grpSpPr>
          <p:sp>
            <p:nvSpPr>
              <p:cNvPr id="821" name="Google Shape;821;p90"/>
              <p:cNvSpPr txBox="1"/>
              <p:nvPr/>
            </p:nvSpPr>
            <p:spPr>
              <a:xfrm>
                <a:off x="4110853" y="171705"/>
                <a:ext cx="17484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1155CC"/>
                    </a:solidFill>
                  </a:rPr>
                  <a:t>Relationships</a:t>
                </a:r>
                <a:endParaRPr sz="1800">
                  <a:solidFill>
                    <a:srgbClr val="1155CC"/>
                  </a:solidFill>
                </a:endParaRPr>
              </a:p>
            </p:txBody>
          </p:sp>
          <p:cxnSp>
            <p:nvCxnSpPr>
              <p:cNvPr id="822" name="Google Shape;822;p90"/>
              <p:cNvCxnSpPr/>
              <p:nvPr/>
            </p:nvCxnSpPr>
            <p:spPr>
              <a:xfrm rot="10800000">
                <a:off x="4863250" y="566375"/>
                <a:ext cx="0" cy="1839900"/>
              </a:xfrm>
              <a:prstGeom prst="straightConnector1">
                <a:avLst/>
              </a:prstGeom>
              <a:noFill/>
              <a:ln cap="flat" cmpd="sng" w="76200">
                <a:solidFill>
                  <a:srgbClr val="1155CC"/>
                </a:solidFill>
                <a:prstDash val="solid"/>
                <a:round/>
                <a:headEnd len="med" w="med" type="none"/>
                <a:tailEnd len="med" w="med" type="none"/>
              </a:ln>
            </p:spPr>
          </p:cxnSp>
          <p:grpSp>
            <p:nvGrpSpPr>
              <p:cNvPr id="823" name="Google Shape;823;p90"/>
              <p:cNvGrpSpPr/>
              <p:nvPr/>
            </p:nvGrpSpPr>
            <p:grpSpPr>
              <a:xfrm>
                <a:off x="4750975" y="769050"/>
                <a:ext cx="241500" cy="1407300"/>
                <a:chOff x="3996625" y="1847200"/>
                <a:chExt cx="241500" cy="1407300"/>
              </a:xfrm>
            </p:grpSpPr>
            <p:sp>
              <p:nvSpPr>
                <p:cNvPr id="824" name="Google Shape;824;p90"/>
                <p:cNvSpPr/>
                <p:nvPr/>
              </p:nvSpPr>
              <p:spPr>
                <a:xfrm>
                  <a:off x="3996625" y="22896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0"/>
                <p:cNvSpPr/>
                <p:nvPr/>
              </p:nvSpPr>
              <p:spPr>
                <a:xfrm>
                  <a:off x="3996625" y="27320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0"/>
                <p:cNvSpPr/>
                <p:nvPr/>
              </p:nvSpPr>
              <p:spPr>
                <a:xfrm>
                  <a:off x="3996625" y="31744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0"/>
                <p:cNvSpPr/>
                <p:nvPr/>
              </p:nvSpPr>
              <p:spPr>
                <a:xfrm>
                  <a:off x="3996625" y="18472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8" name="Google Shape;828;p90"/>
            <p:cNvGrpSpPr/>
            <p:nvPr/>
          </p:nvGrpSpPr>
          <p:grpSpPr>
            <a:xfrm>
              <a:off x="5048738" y="2958825"/>
              <a:ext cx="3593672" cy="442800"/>
              <a:chOff x="5454550" y="2760025"/>
              <a:chExt cx="3593672" cy="442800"/>
            </a:xfrm>
          </p:grpSpPr>
          <p:sp>
            <p:nvSpPr>
              <p:cNvPr id="829" name="Google Shape;829;p90"/>
              <p:cNvSpPr txBox="1"/>
              <p:nvPr/>
            </p:nvSpPr>
            <p:spPr>
              <a:xfrm>
                <a:off x="7497822" y="2760025"/>
                <a:ext cx="15504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BF9000"/>
                    </a:solidFill>
                  </a:rPr>
                  <a:t>Attributes</a:t>
                </a:r>
                <a:endParaRPr sz="1800">
                  <a:solidFill>
                    <a:srgbClr val="BF9000"/>
                  </a:solidFill>
                </a:endParaRPr>
              </a:p>
            </p:txBody>
          </p:sp>
          <p:cxnSp>
            <p:nvCxnSpPr>
              <p:cNvPr id="830" name="Google Shape;830;p90"/>
              <p:cNvCxnSpPr/>
              <p:nvPr/>
            </p:nvCxnSpPr>
            <p:spPr>
              <a:xfrm rot="10800000">
                <a:off x="5454550" y="2981425"/>
                <a:ext cx="1981200" cy="0"/>
              </a:xfrm>
              <a:prstGeom prst="straightConnector1">
                <a:avLst/>
              </a:prstGeom>
              <a:noFill/>
              <a:ln cap="flat" cmpd="sng" w="76200">
                <a:solidFill>
                  <a:srgbClr val="FFD966"/>
                </a:solidFill>
                <a:prstDash val="solid"/>
                <a:round/>
                <a:headEnd len="med" w="med" type="none"/>
                <a:tailEnd len="med" w="med" type="none"/>
              </a:ln>
            </p:spPr>
          </p:cxnSp>
          <p:sp>
            <p:nvSpPr>
              <p:cNvPr id="831" name="Google Shape;831;p90"/>
              <p:cNvSpPr/>
              <p:nvPr/>
            </p:nvSpPr>
            <p:spPr>
              <a:xfrm rot="5400000">
                <a:off x="5576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0"/>
              <p:cNvSpPr/>
              <p:nvPr/>
            </p:nvSpPr>
            <p:spPr>
              <a:xfrm rot="5400000">
                <a:off x="6084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0"/>
              <p:cNvSpPr/>
              <p:nvPr/>
            </p:nvSpPr>
            <p:spPr>
              <a:xfrm rot="5400000">
                <a:off x="6592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0"/>
              <p:cNvSpPr/>
              <p:nvPr/>
            </p:nvSpPr>
            <p:spPr>
              <a:xfrm rot="5400000">
                <a:off x="7100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90"/>
            <p:cNvGrpSpPr/>
            <p:nvPr/>
          </p:nvGrpSpPr>
          <p:grpSpPr>
            <a:xfrm rot="-178491">
              <a:off x="1208091" y="3585355"/>
              <a:ext cx="2854772" cy="1815139"/>
              <a:chOff x="1506650" y="3201048"/>
              <a:chExt cx="2854636" cy="1815052"/>
            </a:xfrm>
          </p:grpSpPr>
          <p:sp>
            <p:nvSpPr>
              <p:cNvPr id="836" name="Google Shape;836;p90"/>
              <p:cNvSpPr txBox="1"/>
              <p:nvPr/>
            </p:nvSpPr>
            <p:spPr>
              <a:xfrm rot="-1802445">
                <a:off x="1540060" y="4314358"/>
                <a:ext cx="1152980" cy="442884"/>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rgbClr val="CC0000"/>
                    </a:solidFill>
                  </a:rPr>
                  <a:t>Agents</a:t>
                </a:r>
                <a:endParaRPr sz="1800">
                  <a:solidFill>
                    <a:srgbClr val="CC0000"/>
                  </a:solidFill>
                </a:endParaRPr>
              </a:p>
            </p:txBody>
          </p:sp>
          <p:cxnSp>
            <p:nvCxnSpPr>
              <p:cNvPr id="837" name="Google Shape;837;p90"/>
              <p:cNvCxnSpPr/>
              <p:nvPr/>
            </p:nvCxnSpPr>
            <p:spPr>
              <a:xfrm rot="8996905">
                <a:off x="2513330" y="3714485"/>
                <a:ext cx="1981111" cy="0"/>
              </a:xfrm>
              <a:prstGeom prst="straightConnector1">
                <a:avLst/>
              </a:prstGeom>
              <a:noFill/>
              <a:ln cap="flat" cmpd="sng" w="76200">
                <a:solidFill>
                  <a:srgbClr val="E06666"/>
                </a:solidFill>
                <a:prstDash val="solid"/>
                <a:round/>
                <a:headEnd len="med" w="med" type="none"/>
                <a:tailEnd len="med" w="med" type="none"/>
              </a:ln>
            </p:spPr>
          </p:cxnSp>
          <p:sp>
            <p:nvSpPr>
              <p:cNvPr id="838" name="Google Shape;838;p90"/>
              <p:cNvSpPr/>
              <p:nvPr/>
            </p:nvSpPr>
            <p:spPr>
              <a:xfrm rot="3597830">
                <a:off x="2736048" y="4048707"/>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90"/>
              <p:cNvSpPr/>
              <p:nvPr/>
            </p:nvSpPr>
            <p:spPr>
              <a:xfrm rot="3597830">
                <a:off x="3175773" y="3794351"/>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0"/>
              <p:cNvSpPr/>
              <p:nvPr/>
            </p:nvSpPr>
            <p:spPr>
              <a:xfrm rot="3597830">
                <a:off x="3615498" y="3539996"/>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90"/>
              <p:cNvSpPr/>
              <p:nvPr/>
            </p:nvSpPr>
            <p:spPr>
              <a:xfrm rot="3597830">
                <a:off x="4055223" y="3285640"/>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2" name="Google Shape;842;p90"/>
          <p:cNvSpPr txBox="1"/>
          <p:nvPr/>
        </p:nvSpPr>
        <p:spPr>
          <a:xfrm>
            <a:off x="722925" y="1158308"/>
            <a:ext cx="2802900" cy="4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800">
                <a:solidFill>
                  <a:schemeClr val="dk1"/>
                </a:solidFill>
                <a:latin typeface="Avenir"/>
                <a:ea typeface="Avenir"/>
                <a:cs typeface="Avenir"/>
                <a:sym typeface="Avenir"/>
              </a:rPr>
              <a:t>Acme (employer)</a:t>
            </a:r>
            <a:endParaRPr/>
          </a:p>
        </p:txBody>
      </p:sp>
      <p:sp>
        <p:nvSpPr>
          <p:cNvPr id="843" name="Google Shape;843;p90"/>
          <p:cNvSpPr/>
          <p:nvPr/>
        </p:nvSpPr>
        <p:spPr>
          <a:xfrm>
            <a:off x="5667767" y="1241401"/>
            <a:ext cx="353100" cy="312300"/>
          </a:xfrm>
          <a:prstGeom prst="diamond">
            <a:avLst/>
          </a:prstGeom>
          <a:solidFill>
            <a:srgbClr val="D3EBD2"/>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90"/>
          <p:cNvSpPr txBox="1"/>
          <p:nvPr/>
        </p:nvSpPr>
        <p:spPr>
          <a:xfrm>
            <a:off x="6561779" y="899650"/>
            <a:ext cx="1806900" cy="25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38761D"/>
                </a:solidFill>
                <a:latin typeface="Avenir"/>
                <a:ea typeface="Avenir"/>
                <a:cs typeface="Avenir"/>
                <a:sym typeface="Avenir"/>
              </a:rPr>
              <a:t>your employment credential</a:t>
            </a:r>
            <a:endParaRPr sz="1800">
              <a:solidFill>
                <a:srgbClr val="38761D"/>
              </a:solidFill>
              <a:latin typeface="Avenir"/>
              <a:ea typeface="Avenir"/>
              <a:cs typeface="Avenir"/>
              <a:sym typeface="Avenir"/>
            </a:endParaRPr>
          </a:p>
        </p:txBody>
      </p:sp>
      <p:sp>
        <p:nvSpPr>
          <p:cNvPr id="845" name="Google Shape;845;p90"/>
          <p:cNvSpPr txBox="1"/>
          <p:nvPr/>
        </p:nvSpPr>
        <p:spPr>
          <a:xfrm>
            <a:off x="722925" y="1530579"/>
            <a:ext cx="2802900" cy="469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800">
                <a:solidFill>
                  <a:schemeClr val="dk1"/>
                </a:solidFill>
                <a:latin typeface="Avenir"/>
                <a:ea typeface="Avenir"/>
                <a:cs typeface="Avenir"/>
                <a:sym typeface="Avenir"/>
              </a:rPr>
              <a:t>UBS (lender)</a:t>
            </a:r>
            <a:endParaRPr/>
          </a:p>
        </p:txBody>
      </p:sp>
      <p:cxnSp>
        <p:nvCxnSpPr>
          <p:cNvPr id="846" name="Google Shape;846;p90"/>
          <p:cNvCxnSpPr>
            <a:stCxn id="824" idx="3"/>
            <a:endCxn id="843" idx="1"/>
          </p:cNvCxnSpPr>
          <p:nvPr/>
        </p:nvCxnSpPr>
        <p:spPr>
          <a:xfrm flipH="1" rot="10800000">
            <a:off x="3758649" y="1397416"/>
            <a:ext cx="1909200" cy="900"/>
          </a:xfrm>
          <a:prstGeom prst="straightConnector1">
            <a:avLst/>
          </a:prstGeom>
          <a:noFill/>
          <a:ln cap="flat" cmpd="sng" w="9525">
            <a:solidFill>
              <a:srgbClr val="999999"/>
            </a:solidFill>
            <a:prstDash val="solid"/>
            <a:round/>
            <a:headEnd len="med" w="med" type="none"/>
            <a:tailEnd len="med" w="med" type="none"/>
          </a:ln>
        </p:spPr>
      </p:cxnSp>
      <p:sp>
        <p:nvSpPr>
          <p:cNvPr id="847" name="Google Shape;847;p90"/>
          <p:cNvSpPr/>
          <p:nvPr/>
        </p:nvSpPr>
        <p:spPr>
          <a:xfrm>
            <a:off x="4717293" y="1243785"/>
            <a:ext cx="353100" cy="312300"/>
          </a:xfrm>
          <a:prstGeom prst="triangle">
            <a:avLst>
              <a:gd fmla="val 50000" name="adj"/>
            </a:avLst>
          </a:prstGeom>
          <a:solidFill>
            <a:srgbClr val="D3EBD2"/>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90"/>
          <p:cNvSpPr/>
          <p:nvPr/>
        </p:nvSpPr>
        <p:spPr>
          <a:xfrm>
            <a:off x="5188662" y="1243782"/>
            <a:ext cx="353100" cy="312300"/>
          </a:xfrm>
          <a:prstGeom prst="ellipse">
            <a:avLst/>
          </a:prstGeom>
          <a:solidFill>
            <a:srgbClr val="D3EBD2"/>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9" name="Google Shape;849;p90"/>
          <p:cNvCxnSpPr/>
          <p:nvPr/>
        </p:nvCxnSpPr>
        <p:spPr>
          <a:xfrm flipH="1" rot="10800000">
            <a:off x="5361738" y="1553683"/>
            <a:ext cx="7200" cy="1160700"/>
          </a:xfrm>
          <a:prstGeom prst="straightConnector1">
            <a:avLst/>
          </a:prstGeom>
          <a:noFill/>
          <a:ln cap="flat" cmpd="sng" w="9525">
            <a:solidFill>
              <a:srgbClr val="999999"/>
            </a:solidFill>
            <a:prstDash val="solid"/>
            <a:round/>
            <a:headEnd len="med" w="med" type="none"/>
            <a:tailEnd len="med" w="med" type="none"/>
          </a:ln>
        </p:spPr>
      </p:cxnSp>
      <p:cxnSp>
        <p:nvCxnSpPr>
          <p:cNvPr id="850" name="Google Shape;850;p90"/>
          <p:cNvCxnSpPr/>
          <p:nvPr/>
        </p:nvCxnSpPr>
        <p:spPr>
          <a:xfrm flipH="1" rot="10800000">
            <a:off x="4895926" y="1553683"/>
            <a:ext cx="7200" cy="1160700"/>
          </a:xfrm>
          <a:prstGeom prst="straightConnector1">
            <a:avLst/>
          </a:prstGeom>
          <a:noFill/>
          <a:ln cap="flat" cmpd="sng" w="9525">
            <a:solidFill>
              <a:srgbClr val="999999"/>
            </a:solidFill>
            <a:prstDash val="solid"/>
            <a:round/>
            <a:headEnd len="med" w="med" type="none"/>
            <a:tailEnd len="med" w="med" type="none"/>
          </a:ln>
        </p:spPr>
      </p:cxnSp>
      <p:sp>
        <p:nvSpPr>
          <p:cNvPr id="851" name="Google Shape;851;p90"/>
          <p:cNvSpPr/>
          <p:nvPr/>
        </p:nvSpPr>
        <p:spPr>
          <a:xfrm>
            <a:off x="4717289" y="1594513"/>
            <a:ext cx="353100" cy="312300"/>
          </a:xfrm>
          <a:prstGeom prst="triangle">
            <a:avLst>
              <a:gd fmla="val 50000" name="adj"/>
            </a:avLst>
          </a:prstGeom>
          <a:solidFill>
            <a:srgbClr val="D3EBD2"/>
          </a:solidFill>
          <a:ln cap="flat" cmpd="sng" w="9525">
            <a:solidFill>
              <a:srgbClr val="6AA84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90"/>
          <p:cNvGrpSpPr/>
          <p:nvPr/>
        </p:nvGrpSpPr>
        <p:grpSpPr>
          <a:xfrm>
            <a:off x="5262989" y="2932896"/>
            <a:ext cx="2351073" cy="703136"/>
            <a:chOff x="5053752" y="2919956"/>
            <a:chExt cx="2516400" cy="847969"/>
          </a:xfrm>
        </p:grpSpPr>
        <p:sp>
          <p:nvSpPr>
            <p:cNvPr id="853" name="Google Shape;853;p90"/>
            <p:cNvSpPr txBox="1"/>
            <p:nvPr/>
          </p:nvSpPr>
          <p:spPr>
            <a:xfrm>
              <a:off x="5053752" y="3465525"/>
              <a:ext cx="25164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Avenir"/>
                  <a:ea typeface="Avenir"/>
                  <a:cs typeface="Avenir"/>
                  <a:sym typeface="Avenir"/>
                </a:rPr>
                <a:t>role</a:t>
              </a:r>
              <a:endParaRPr sz="1800">
                <a:latin typeface="Avenir"/>
                <a:ea typeface="Avenir"/>
                <a:cs typeface="Avenir"/>
                <a:sym typeface="Avenir"/>
              </a:endParaRPr>
            </a:p>
          </p:txBody>
        </p:sp>
        <p:sp>
          <p:nvSpPr>
            <p:cNvPr id="854" name="Google Shape;854;p90"/>
            <p:cNvSpPr txBox="1"/>
            <p:nvPr/>
          </p:nvSpPr>
          <p:spPr>
            <a:xfrm>
              <a:off x="5567850" y="3142194"/>
              <a:ext cx="20022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Avenir"/>
                  <a:ea typeface="Avenir"/>
                  <a:cs typeface="Avenir"/>
                  <a:sym typeface="Avenir"/>
                </a:rPr>
                <a:t>salary</a:t>
              </a:r>
              <a:endParaRPr sz="1800">
                <a:latin typeface="Avenir"/>
                <a:ea typeface="Avenir"/>
                <a:cs typeface="Avenir"/>
                <a:sym typeface="Avenir"/>
              </a:endParaRPr>
            </a:p>
          </p:txBody>
        </p:sp>
        <p:cxnSp>
          <p:nvCxnSpPr>
            <p:cNvPr id="855" name="Google Shape;855;p90"/>
            <p:cNvCxnSpPr>
              <a:endCxn id="833" idx="3"/>
            </p:cNvCxnSpPr>
            <p:nvPr/>
          </p:nvCxnSpPr>
          <p:spPr>
            <a:xfrm rot="10800000">
              <a:off x="5164827" y="2919956"/>
              <a:ext cx="1500" cy="511800"/>
            </a:xfrm>
            <a:prstGeom prst="straightConnector1">
              <a:avLst/>
            </a:prstGeom>
            <a:noFill/>
            <a:ln cap="flat" cmpd="sng" w="9525">
              <a:solidFill>
                <a:srgbClr val="999999"/>
              </a:solidFill>
              <a:prstDash val="solid"/>
              <a:round/>
              <a:headEnd len="med" w="med" type="none"/>
              <a:tailEnd len="med" w="med" type="none"/>
            </a:ln>
          </p:spPr>
        </p:cxnSp>
        <p:cxnSp>
          <p:nvCxnSpPr>
            <p:cNvPr id="856" name="Google Shape;856;p90"/>
            <p:cNvCxnSpPr>
              <a:endCxn id="834" idx="3"/>
            </p:cNvCxnSpPr>
            <p:nvPr/>
          </p:nvCxnSpPr>
          <p:spPr>
            <a:xfrm flipH="1" rot="10800000">
              <a:off x="5670727" y="2919956"/>
              <a:ext cx="2100" cy="225900"/>
            </a:xfrm>
            <a:prstGeom prst="straightConnector1">
              <a:avLst/>
            </a:prstGeom>
            <a:noFill/>
            <a:ln cap="flat" cmpd="sng" w="9525">
              <a:solidFill>
                <a:srgbClr val="999999"/>
              </a:solidFill>
              <a:prstDash val="solid"/>
              <a:round/>
              <a:headEnd len="med" w="med" type="none"/>
              <a:tailEnd len="med" w="med" type="none"/>
            </a:ln>
          </p:spPr>
        </p:cxnSp>
      </p:grpSp>
      <p:grpSp>
        <p:nvGrpSpPr>
          <p:cNvPr id="857" name="Google Shape;857;p90"/>
          <p:cNvGrpSpPr/>
          <p:nvPr/>
        </p:nvGrpSpPr>
        <p:grpSpPr>
          <a:xfrm>
            <a:off x="4787800" y="2932896"/>
            <a:ext cx="2351073" cy="955889"/>
            <a:chOff x="5053752" y="2615140"/>
            <a:chExt cx="2516400" cy="1152785"/>
          </a:xfrm>
        </p:grpSpPr>
        <p:sp>
          <p:nvSpPr>
            <p:cNvPr id="858" name="Google Shape;858;p90"/>
            <p:cNvSpPr txBox="1"/>
            <p:nvPr/>
          </p:nvSpPr>
          <p:spPr>
            <a:xfrm>
              <a:off x="5053752" y="3465525"/>
              <a:ext cx="25164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Avenir"/>
                  <a:ea typeface="Avenir"/>
                  <a:cs typeface="Avenir"/>
                  <a:sym typeface="Avenir"/>
                </a:rPr>
                <a:t>name</a:t>
              </a:r>
              <a:endParaRPr sz="1800">
                <a:latin typeface="Avenir"/>
                <a:ea typeface="Avenir"/>
                <a:cs typeface="Avenir"/>
                <a:sym typeface="Avenir"/>
              </a:endParaRPr>
            </a:p>
          </p:txBody>
        </p:sp>
        <p:cxnSp>
          <p:nvCxnSpPr>
            <p:cNvPr id="859" name="Google Shape;859;p90"/>
            <p:cNvCxnSpPr>
              <a:endCxn id="832" idx="3"/>
            </p:cNvCxnSpPr>
            <p:nvPr/>
          </p:nvCxnSpPr>
          <p:spPr>
            <a:xfrm rot="10800000">
              <a:off x="5165431" y="2615140"/>
              <a:ext cx="6300" cy="850200"/>
            </a:xfrm>
            <a:prstGeom prst="straightConnector1">
              <a:avLst/>
            </a:prstGeom>
            <a:noFill/>
            <a:ln cap="flat" cmpd="sng" w="9525">
              <a:solidFill>
                <a:srgbClr val="999999"/>
              </a:solidFill>
              <a:prstDash val="solid"/>
              <a:round/>
              <a:headEnd len="med" w="med" type="none"/>
              <a:tailEnd len="med" w="med" type="none"/>
            </a:ln>
          </p:spPr>
        </p:cxnSp>
      </p:grpSp>
      <p:sp>
        <p:nvSpPr>
          <p:cNvPr id="860" name="Google Shape;860;p90"/>
          <p:cNvSpPr/>
          <p:nvPr/>
        </p:nvSpPr>
        <p:spPr>
          <a:xfrm>
            <a:off x="4661728" y="1179105"/>
            <a:ext cx="1410300" cy="427500"/>
          </a:xfrm>
          <a:prstGeom prst="rect">
            <a:avLst/>
          </a:prstGeom>
          <a:no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AA84F"/>
              </a:solidFill>
            </a:endParaRPr>
          </a:p>
        </p:txBody>
      </p:sp>
      <p:cxnSp>
        <p:nvCxnSpPr>
          <p:cNvPr id="861" name="Google Shape;861;p90"/>
          <p:cNvCxnSpPr>
            <a:endCxn id="844" idx="1"/>
          </p:cNvCxnSpPr>
          <p:nvPr/>
        </p:nvCxnSpPr>
        <p:spPr>
          <a:xfrm flipH="1" rot="10800000">
            <a:off x="6161279" y="1024900"/>
            <a:ext cx="400500" cy="217200"/>
          </a:xfrm>
          <a:prstGeom prst="straightConnector1">
            <a:avLst/>
          </a:prstGeom>
          <a:noFill/>
          <a:ln cap="flat" cmpd="sng" w="9525">
            <a:solidFill>
              <a:srgbClr val="999999"/>
            </a:solidFill>
            <a:prstDash val="solid"/>
            <a:round/>
            <a:headEnd len="med" w="med" type="stealth"/>
            <a:tailEnd len="med" w="med" type="none"/>
          </a:ln>
        </p:spPr>
      </p:cxnSp>
      <p:sp>
        <p:nvSpPr>
          <p:cNvPr id="862" name="Google Shape;862;p90"/>
          <p:cNvSpPr txBox="1"/>
          <p:nvPr/>
        </p:nvSpPr>
        <p:spPr>
          <a:xfrm>
            <a:off x="223300" y="158825"/>
            <a:ext cx="6846000" cy="5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Proxima Nova"/>
                <a:ea typeface="Proxima Nova"/>
                <a:cs typeface="Proxima Nova"/>
                <a:sym typeface="Proxima Nova"/>
              </a:rPr>
              <a:t>Lending Example</a:t>
            </a:r>
            <a:endParaRPr b="1" sz="2400">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91"/>
          <p:cNvSpPr/>
          <p:nvPr/>
        </p:nvSpPr>
        <p:spPr>
          <a:xfrm rot="-1787755">
            <a:off x="1847541" y="1704385"/>
            <a:ext cx="2966118" cy="1562178"/>
          </a:xfrm>
          <a:prstGeom prst="parallelogram">
            <a:avLst>
              <a:gd fmla="val 63506" name="adj"/>
            </a:avLst>
          </a:prstGeom>
          <a:solidFill>
            <a:srgbClr val="B99FB9">
              <a:alpha val="41150"/>
            </a:srgbClr>
          </a:solidFill>
          <a:ln cap="flat" cmpd="sng" w="19050">
            <a:solidFill>
              <a:srgbClr val="9900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00FF"/>
              </a:solidFill>
            </a:endParaRPr>
          </a:p>
        </p:txBody>
      </p:sp>
      <p:grpSp>
        <p:nvGrpSpPr>
          <p:cNvPr id="868" name="Google Shape;868;p91"/>
          <p:cNvGrpSpPr/>
          <p:nvPr/>
        </p:nvGrpSpPr>
        <p:grpSpPr>
          <a:xfrm>
            <a:off x="1765898" y="705425"/>
            <a:ext cx="5910577" cy="3728884"/>
            <a:chOff x="966335" y="50716"/>
            <a:chExt cx="7676074" cy="5376906"/>
          </a:xfrm>
        </p:grpSpPr>
        <p:sp>
          <p:nvSpPr>
            <p:cNvPr id="869" name="Google Shape;869;p91"/>
            <p:cNvSpPr/>
            <p:nvPr/>
          </p:nvSpPr>
          <p:spPr>
            <a:xfrm>
              <a:off x="3934617" y="2605078"/>
              <a:ext cx="1052100" cy="1138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you</a:t>
              </a:r>
              <a:endParaRPr sz="1800">
                <a:latin typeface="Proxima Nova"/>
                <a:ea typeface="Proxima Nova"/>
                <a:cs typeface="Proxima Nova"/>
                <a:sym typeface="Proxima Nova"/>
              </a:endParaRPr>
            </a:p>
          </p:txBody>
        </p:sp>
        <p:grpSp>
          <p:nvGrpSpPr>
            <p:cNvPr id="870" name="Google Shape;870;p91"/>
            <p:cNvGrpSpPr/>
            <p:nvPr/>
          </p:nvGrpSpPr>
          <p:grpSpPr>
            <a:xfrm>
              <a:off x="3625006" y="50716"/>
              <a:ext cx="2134800" cy="2453602"/>
              <a:chOff x="4030819" y="-148084"/>
              <a:chExt cx="2134800" cy="2453602"/>
            </a:xfrm>
          </p:grpSpPr>
          <p:sp>
            <p:nvSpPr>
              <p:cNvPr id="871" name="Google Shape;871;p91"/>
              <p:cNvSpPr txBox="1"/>
              <p:nvPr/>
            </p:nvSpPr>
            <p:spPr>
              <a:xfrm>
                <a:off x="4030819" y="-148084"/>
                <a:ext cx="21348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1155CC"/>
                    </a:solidFill>
                  </a:rPr>
                  <a:t>Relationships</a:t>
                </a:r>
                <a:endParaRPr sz="1800">
                  <a:solidFill>
                    <a:srgbClr val="1155CC"/>
                  </a:solidFill>
                </a:endParaRPr>
              </a:p>
            </p:txBody>
          </p:sp>
          <p:cxnSp>
            <p:nvCxnSpPr>
              <p:cNvPr id="872" name="Google Shape;872;p91"/>
              <p:cNvCxnSpPr/>
              <p:nvPr/>
            </p:nvCxnSpPr>
            <p:spPr>
              <a:xfrm rot="10800000">
                <a:off x="4866481" y="465618"/>
                <a:ext cx="0" cy="1839900"/>
              </a:xfrm>
              <a:prstGeom prst="straightConnector1">
                <a:avLst/>
              </a:prstGeom>
              <a:noFill/>
              <a:ln cap="flat" cmpd="sng" w="76200">
                <a:solidFill>
                  <a:srgbClr val="1155CC"/>
                </a:solidFill>
                <a:prstDash val="solid"/>
                <a:round/>
                <a:headEnd len="med" w="med" type="none"/>
                <a:tailEnd len="med" w="med" type="none"/>
              </a:ln>
            </p:spPr>
          </p:cxnSp>
          <p:grpSp>
            <p:nvGrpSpPr>
              <p:cNvPr id="873" name="Google Shape;873;p91"/>
              <p:cNvGrpSpPr/>
              <p:nvPr/>
            </p:nvGrpSpPr>
            <p:grpSpPr>
              <a:xfrm>
                <a:off x="4750975" y="769050"/>
                <a:ext cx="241500" cy="1407300"/>
                <a:chOff x="3996625" y="1847200"/>
                <a:chExt cx="241500" cy="1407300"/>
              </a:xfrm>
            </p:grpSpPr>
            <p:sp>
              <p:nvSpPr>
                <p:cNvPr id="874" name="Google Shape;874;p91"/>
                <p:cNvSpPr/>
                <p:nvPr/>
              </p:nvSpPr>
              <p:spPr>
                <a:xfrm>
                  <a:off x="3996625" y="22896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1"/>
                <p:cNvSpPr/>
                <p:nvPr/>
              </p:nvSpPr>
              <p:spPr>
                <a:xfrm>
                  <a:off x="3996625" y="27320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1"/>
                <p:cNvSpPr/>
                <p:nvPr/>
              </p:nvSpPr>
              <p:spPr>
                <a:xfrm>
                  <a:off x="3996625" y="31744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1"/>
                <p:cNvSpPr/>
                <p:nvPr/>
              </p:nvSpPr>
              <p:spPr>
                <a:xfrm>
                  <a:off x="3996625" y="18472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8" name="Google Shape;878;p91"/>
            <p:cNvGrpSpPr/>
            <p:nvPr/>
          </p:nvGrpSpPr>
          <p:grpSpPr>
            <a:xfrm>
              <a:off x="5048738" y="2958825"/>
              <a:ext cx="3593672" cy="442800"/>
              <a:chOff x="5454550" y="2760025"/>
              <a:chExt cx="3593672" cy="442800"/>
            </a:xfrm>
          </p:grpSpPr>
          <p:sp>
            <p:nvSpPr>
              <p:cNvPr id="879" name="Google Shape;879;p91"/>
              <p:cNvSpPr txBox="1"/>
              <p:nvPr/>
            </p:nvSpPr>
            <p:spPr>
              <a:xfrm>
                <a:off x="7497822" y="2760025"/>
                <a:ext cx="15504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BF9000"/>
                    </a:solidFill>
                  </a:rPr>
                  <a:t>Attributes</a:t>
                </a:r>
                <a:endParaRPr sz="1800">
                  <a:solidFill>
                    <a:srgbClr val="BF9000"/>
                  </a:solidFill>
                </a:endParaRPr>
              </a:p>
            </p:txBody>
          </p:sp>
          <p:cxnSp>
            <p:nvCxnSpPr>
              <p:cNvPr id="880" name="Google Shape;880;p91"/>
              <p:cNvCxnSpPr/>
              <p:nvPr/>
            </p:nvCxnSpPr>
            <p:spPr>
              <a:xfrm rot="10800000">
                <a:off x="5454550" y="2981425"/>
                <a:ext cx="1981200" cy="0"/>
              </a:xfrm>
              <a:prstGeom prst="straightConnector1">
                <a:avLst/>
              </a:prstGeom>
              <a:noFill/>
              <a:ln cap="flat" cmpd="sng" w="76200">
                <a:solidFill>
                  <a:srgbClr val="FFD966"/>
                </a:solidFill>
                <a:prstDash val="solid"/>
                <a:round/>
                <a:headEnd len="med" w="med" type="none"/>
                <a:tailEnd len="med" w="med" type="none"/>
              </a:ln>
            </p:spPr>
          </p:cxnSp>
          <p:sp>
            <p:nvSpPr>
              <p:cNvPr id="881" name="Google Shape;881;p91"/>
              <p:cNvSpPr/>
              <p:nvPr/>
            </p:nvSpPr>
            <p:spPr>
              <a:xfrm rot="5400000">
                <a:off x="5576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1"/>
              <p:cNvSpPr/>
              <p:nvPr/>
            </p:nvSpPr>
            <p:spPr>
              <a:xfrm rot="5400000">
                <a:off x="6084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1"/>
              <p:cNvSpPr/>
              <p:nvPr/>
            </p:nvSpPr>
            <p:spPr>
              <a:xfrm rot="5400000">
                <a:off x="6592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1"/>
              <p:cNvSpPr/>
              <p:nvPr/>
            </p:nvSpPr>
            <p:spPr>
              <a:xfrm rot="5400000">
                <a:off x="7100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91"/>
            <p:cNvGrpSpPr/>
            <p:nvPr/>
          </p:nvGrpSpPr>
          <p:grpSpPr>
            <a:xfrm rot="-178491">
              <a:off x="1009926" y="3590501"/>
              <a:ext cx="3051616" cy="1759121"/>
              <a:chOff x="1309815" y="3201048"/>
              <a:chExt cx="3051471" cy="1759038"/>
            </a:xfrm>
          </p:grpSpPr>
          <p:sp>
            <p:nvSpPr>
              <p:cNvPr id="886" name="Google Shape;886;p91"/>
              <p:cNvSpPr txBox="1"/>
              <p:nvPr/>
            </p:nvSpPr>
            <p:spPr>
              <a:xfrm rot="-1677743">
                <a:off x="1340008" y="4242812"/>
                <a:ext cx="1276414" cy="44424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rgbClr val="CC0000"/>
                    </a:solidFill>
                  </a:rPr>
                  <a:t>Agents</a:t>
                </a:r>
                <a:endParaRPr sz="1800">
                  <a:solidFill>
                    <a:srgbClr val="CC0000"/>
                  </a:solidFill>
                </a:endParaRPr>
              </a:p>
            </p:txBody>
          </p:sp>
          <p:cxnSp>
            <p:nvCxnSpPr>
              <p:cNvPr id="887" name="Google Shape;887;p91"/>
              <p:cNvCxnSpPr/>
              <p:nvPr/>
            </p:nvCxnSpPr>
            <p:spPr>
              <a:xfrm rot="8996905">
                <a:off x="2513330" y="3714485"/>
                <a:ext cx="1981111" cy="0"/>
              </a:xfrm>
              <a:prstGeom prst="straightConnector1">
                <a:avLst/>
              </a:prstGeom>
              <a:noFill/>
              <a:ln cap="flat" cmpd="sng" w="76200">
                <a:solidFill>
                  <a:srgbClr val="E06666"/>
                </a:solidFill>
                <a:prstDash val="solid"/>
                <a:round/>
                <a:headEnd len="med" w="med" type="none"/>
                <a:tailEnd len="med" w="med" type="none"/>
              </a:ln>
            </p:spPr>
          </p:cxnSp>
          <p:sp>
            <p:nvSpPr>
              <p:cNvPr id="888" name="Google Shape;888;p91"/>
              <p:cNvSpPr/>
              <p:nvPr/>
            </p:nvSpPr>
            <p:spPr>
              <a:xfrm rot="3597830">
                <a:off x="2736048" y="4048707"/>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1"/>
              <p:cNvSpPr/>
              <p:nvPr/>
            </p:nvSpPr>
            <p:spPr>
              <a:xfrm rot="3597830">
                <a:off x="3175773" y="3794351"/>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1"/>
              <p:cNvSpPr/>
              <p:nvPr/>
            </p:nvSpPr>
            <p:spPr>
              <a:xfrm rot="3597830">
                <a:off x="3615498" y="3539996"/>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1"/>
              <p:cNvSpPr/>
              <p:nvPr/>
            </p:nvSpPr>
            <p:spPr>
              <a:xfrm rot="3597830">
                <a:off x="4055223" y="3285640"/>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2" name="Google Shape;892;p91"/>
          <p:cNvSpPr txBox="1"/>
          <p:nvPr/>
        </p:nvSpPr>
        <p:spPr>
          <a:xfrm>
            <a:off x="223300" y="158825"/>
            <a:ext cx="6846000" cy="5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Proxima Nova"/>
                <a:ea typeface="Proxima Nova"/>
                <a:cs typeface="Proxima Nova"/>
                <a:sym typeface="Proxima Nova"/>
              </a:rPr>
              <a:t>The </a:t>
            </a:r>
            <a:r>
              <a:rPr b="1" i="1" lang="en-US" sz="2400">
                <a:solidFill>
                  <a:srgbClr val="942AFF"/>
                </a:solidFill>
                <a:latin typeface="Proxima Nova"/>
                <a:ea typeface="Proxima Nova"/>
                <a:cs typeface="Proxima Nova"/>
                <a:sym typeface="Proxima Nova"/>
              </a:rPr>
              <a:t>relationship~agent</a:t>
            </a:r>
            <a:r>
              <a:rPr b="1" i="1" lang="en-US" sz="2400">
                <a:solidFill>
                  <a:srgbClr val="B45F06"/>
                </a:solidFill>
                <a:latin typeface="Proxima Nova"/>
                <a:ea typeface="Proxima Nova"/>
                <a:cs typeface="Proxima Nova"/>
                <a:sym typeface="Proxima Nova"/>
              </a:rPr>
              <a:t> </a:t>
            </a:r>
            <a:r>
              <a:rPr lang="en-US" sz="2400">
                <a:solidFill>
                  <a:schemeClr val="dk1"/>
                </a:solidFill>
                <a:latin typeface="Proxima Nova"/>
                <a:ea typeface="Proxima Nova"/>
                <a:cs typeface="Proxima Nova"/>
                <a:sym typeface="Proxima Nova"/>
              </a:rPr>
              <a:t>plane</a:t>
            </a:r>
            <a:endParaRPr sz="2400">
              <a:latin typeface="Proxima Nova"/>
              <a:ea typeface="Proxima Nova"/>
              <a:cs typeface="Proxima Nova"/>
              <a:sym typeface="Proxima Nova"/>
            </a:endParaRPr>
          </a:p>
        </p:txBody>
      </p:sp>
      <p:sp>
        <p:nvSpPr>
          <p:cNvPr id="893" name="Google Shape;893;p91"/>
          <p:cNvSpPr txBox="1"/>
          <p:nvPr/>
        </p:nvSpPr>
        <p:spPr>
          <a:xfrm>
            <a:off x="2528750" y="1795250"/>
            <a:ext cx="1711500" cy="79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1600">
                <a:solidFill>
                  <a:srgbClr val="942AFF"/>
                </a:solidFill>
                <a:latin typeface="Avenir"/>
                <a:ea typeface="Avenir"/>
                <a:cs typeface="Avenir"/>
                <a:sym typeface="Avenir"/>
              </a:rPr>
              <a:t>Which proxy represents me,</a:t>
            </a:r>
            <a:endParaRPr b="1" sz="1600">
              <a:solidFill>
                <a:srgbClr val="942AFF"/>
              </a:solidFill>
              <a:latin typeface="Avenir"/>
              <a:ea typeface="Avenir"/>
              <a:cs typeface="Avenir"/>
              <a:sym typeface="Avenir"/>
            </a:endParaRPr>
          </a:p>
          <a:p>
            <a:pPr indent="0" lvl="0" marL="0" rtl="0" algn="ctr">
              <a:spcBef>
                <a:spcPts val="0"/>
              </a:spcBef>
              <a:spcAft>
                <a:spcPts val="0"/>
              </a:spcAft>
              <a:buClr>
                <a:srgbClr val="000000"/>
              </a:buClr>
              <a:buSzPts val="1100"/>
              <a:buFont typeface="Arial"/>
              <a:buNone/>
            </a:pPr>
            <a:r>
              <a:rPr b="1" lang="en-US" sz="1600">
                <a:solidFill>
                  <a:srgbClr val="942AFF"/>
                </a:solidFill>
                <a:latin typeface="Avenir"/>
                <a:ea typeface="Avenir"/>
                <a:cs typeface="Avenir"/>
                <a:sym typeface="Avenir"/>
              </a:rPr>
              <a:t>in which contexts, and how?</a:t>
            </a:r>
            <a:endParaRPr b="1" sz="1600">
              <a:solidFill>
                <a:srgbClr val="942AFF"/>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8"/>
          <p:cNvSpPr txBox="1"/>
          <p:nvPr/>
        </p:nvSpPr>
        <p:spPr>
          <a:xfrm>
            <a:off x="707150" y="577100"/>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Centralized Identity</a:t>
            </a:r>
            <a:endParaRPr b="1" sz="2800">
              <a:solidFill>
                <a:srgbClr val="414042"/>
              </a:solidFill>
              <a:latin typeface="Proxima Nova"/>
              <a:ea typeface="Proxima Nova"/>
              <a:cs typeface="Proxima Nova"/>
              <a:sym typeface="Proxima Nova"/>
            </a:endParaRPr>
          </a:p>
        </p:txBody>
      </p:sp>
      <p:sp>
        <p:nvSpPr>
          <p:cNvPr id="240" name="Google Shape;240;p38"/>
          <p:cNvSpPr/>
          <p:nvPr/>
        </p:nvSpPr>
        <p:spPr>
          <a:xfrm>
            <a:off x="4724400" y="900040"/>
            <a:ext cx="2209800" cy="1988700"/>
          </a:xfrm>
          <a:prstGeom prst="ellipse">
            <a:avLst/>
          </a:prstGeom>
          <a:gradFill>
            <a:gsLst>
              <a:gs pos="0">
                <a:srgbClr val="D13F3B"/>
              </a:gs>
              <a:gs pos="100000">
                <a:srgbClr val="FF9995"/>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6000" u="none" cap="none" strike="noStrike">
                <a:solidFill>
                  <a:schemeClr val="lt1"/>
                </a:solidFill>
                <a:latin typeface="Calibri"/>
                <a:ea typeface="Calibri"/>
                <a:cs typeface="Calibri"/>
                <a:sym typeface="Calibri"/>
              </a:rPr>
              <a:t>Org</a:t>
            </a:r>
            <a:endParaRPr b="1" i="0" sz="6000" u="none" cap="none" strike="noStrike">
              <a:solidFill>
                <a:schemeClr val="lt1"/>
              </a:solidFill>
              <a:latin typeface="Calibri"/>
              <a:ea typeface="Calibri"/>
              <a:cs typeface="Calibri"/>
              <a:sym typeface="Calibri"/>
            </a:endParaRPr>
          </a:p>
        </p:txBody>
      </p:sp>
      <p:grpSp>
        <p:nvGrpSpPr>
          <p:cNvPr id="241" name="Google Shape;241;p38"/>
          <p:cNvGrpSpPr/>
          <p:nvPr/>
        </p:nvGrpSpPr>
        <p:grpSpPr>
          <a:xfrm>
            <a:off x="2438400" y="1464643"/>
            <a:ext cx="1136700" cy="944158"/>
            <a:chOff x="1377980" y="2722837"/>
            <a:chExt cx="1136700" cy="1049064"/>
          </a:xfrm>
        </p:grpSpPr>
        <p:pic>
          <p:nvPicPr>
            <p:cNvPr descr="download.png" id="242" name="Google Shape;242;p38"/>
            <p:cNvPicPr preferRelativeResize="0"/>
            <p:nvPr/>
          </p:nvPicPr>
          <p:blipFill rotWithShape="1">
            <a:blip r:embed="rId3">
              <a:alphaModFix/>
            </a:blip>
            <a:srcRect b="0" l="0" r="0" t="0"/>
            <a:stretch/>
          </p:blipFill>
          <p:spPr>
            <a:xfrm>
              <a:off x="1411234" y="2722837"/>
              <a:ext cx="1049062" cy="1049064"/>
            </a:xfrm>
            <a:prstGeom prst="rect">
              <a:avLst/>
            </a:prstGeom>
            <a:noFill/>
            <a:ln>
              <a:noFill/>
            </a:ln>
          </p:spPr>
        </p:pic>
        <p:sp>
          <p:nvSpPr>
            <p:cNvPr id="243" name="Google Shape;243;p38"/>
            <p:cNvSpPr txBox="1"/>
            <p:nvPr/>
          </p:nvSpPr>
          <p:spPr>
            <a:xfrm>
              <a:off x="1377980" y="2962385"/>
              <a:ext cx="11367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dk1"/>
                  </a:solidFill>
                  <a:latin typeface="Calibri"/>
                  <a:ea typeface="Calibri"/>
                  <a:cs typeface="Calibri"/>
                  <a:sym typeface="Calibri"/>
                </a:rPr>
                <a:t>You</a:t>
              </a:r>
              <a:endParaRPr b="0" i="0" sz="2800" u="none" cap="none" strike="noStrike">
                <a:solidFill>
                  <a:schemeClr val="dk1"/>
                </a:solidFill>
                <a:latin typeface="Calibri"/>
                <a:ea typeface="Calibri"/>
                <a:cs typeface="Calibri"/>
                <a:sym typeface="Calibri"/>
              </a:endParaRPr>
            </a:p>
          </p:txBody>
        </p:sp>
      </p:grpSp>
      <p:cxnSp>
        <p:nvCxnSpPr>
          <p:cNvPr id="244" name="Google Shape;244;p38"/>
          <p:cNvCxnSpPr>
            <a:stCxn id="242" idx="3"/>
          </p:cNvCxnSpPr>
          <p:nvPr/>
        </p:nvCxnSpPr>
        <p:spPr>
          <a:xfrm>
            <a:off x="3520716" y="1936722"/>
            <a:ext cx="1203600" cy="0"/>
          </a:xfrm>
          <a:prstGeom prst="straightConnector1">
            <a:avLst/>
          </a:prstGeom>
          <a:noFill/>
          <a:ln cap="flat" cmpd="sng" w="57150">
            <a:solidFill>
              <a:schemeClr val="dk1"/>
            </a:solidFill>
            <a:prstDash val="solid"/>
            <a:round/>
            <a:headEnd len="sm" w="sm" type="none"/>
            <a:tailEnd len="med" w="med" type="stealth"/>
          </a:ln>
        </p:spPr>
      </p:cxnSp>
      <p:sp>
        <p:nvSpPr>
          <p:cNvPr id="245" name="Google Shape;245;p38"/>
          <p:cNvSpPr txBox="1"/>
          <p:nvPr/>
        </p:nvSpPr>
        <p:spPr>
          <a:xfrm>
            <a:off x="3200400" y="1985103"/>
            <a:ext cx="1828800" cy="4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dk1"/>
                </a:solidFill>
                <a:latin typeface="Calibri"/>
                <a:ea typeface="Calibri"/>
                <a:cs typeface="Calibri"/>
                <a:sym typeface="Calibri"/>
              </a:rPr>
              <a:t>Account</a:t>
            </a:r>
            <a:endParaRPr b="1" i="0" sz="2400" u="none" cap="none" strike="noStrike">
              <a:solidFill>
                <a:schemeClr val="dk1"/>
              </a:solidFill>
              <a:latin typeface="Calibri"/>
              <a:ea typeface="Calibri"/>
              <a:cs typeface="Calibri"/>
              <a:sym typeface="Calibri"/>
            </a:endParaRPr>
          </a:p>
        </p:txBody>
      </p:sp>
      <p:grpSp>
        <p:nvGrpSpPr>
          <p:cNvPr id="246" name="Google Shape;246;p38"/>
          <p:cNvGrpSpPr/>
          <p:nvPr/>
        </p:nvGrpSpPr>
        <p:grpSpPr>
          <a:xfrm>
            <a:off x="1722295" y="3328098"/>
            <a:ext cx="6126305" cy="978665"/>
            <a:chOff x="1524000" y="4259942"/>
            <a:chExt cx="6126305" cy="1087405"/>
          </a:xfrm>
        </p:grpSpPr>
        <p:sp>
          <p:nvSpPr>
            <p:cNvPr id="247" name="Google Shape;247;p38"/>
            <p:cNvSpPr txBox="1"/>
            <p:nvPr/>
          </p:nvSpPr>
          <p:spPr>
            <a:xfrm>
              <a:off x="1524000" y="4520941"/>
              <a:ext cx="2041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800" u="none" cap="none" strike="noStrike">
                  <a:solidFill>
                    <a:schemeClr val="dk1"/>
                  </a:solidFill>
                  <a:latin typeface="Avenir"/>
                  <a:ea typeface="Avenir"/>
                  <a:cs typeface="Avenir"/>
                  <a:sym typeface="Avenir"/>
                </a:rPr>
                <a:t>Standards: </a:t>
              </a:r>
              <a:endParaRPr sz="2800">
                <a:solidFill>
                  <a:schemeClr val="dk1"/>
                </a:solidFill>
                <a:latin typeface="Avenir"/>
                <a:ea typeface="Avenir"/>
                <a:cs typeface="Avenir"/>
                <a:sym typeface="Avenir"/>
              </a:endParaRPr>
            </a:p>
          </p:txBody>
        </p:sp>
        <p:pic>
          <p:nvPicPr>
            <p:cNvPr descr="download.jpg" id="248" name="Google Shape;248;p38"/>
            <p:cNvPicPr preferRelativeResize="0"/>
            <p:nvPr/>
          </p:nvPicPr>
          <p:blipFill rotWithShape="1">
            <a:blip r:embed="rId4">
              <a:alphaModFix/>
            </a:blip>
            <a:srcRect b="0" l="0" r="0" t="0"/>
            <a:stretch/>
          </p:blipFill>
          <p:spPr>
            <a:xfrm>
              <a:off x="3429000" y="4405864"/>
              <a:ext cx="1524000" cy="762000"/>
            </a:xfrm>
            <a:prstGeom prst="rect">
              <a:avLst/>
            </a:prstGeom>
            <a:noFill/>
            <a:ln>
              <a:noFill/>
            </a:ln>
          </p:spPr>
        </p:pic>
        <p:pic>
          <p:nvPicPr>
            <p:cNvPr descr="download.jpg" id="249" name="Google Shape;249;p38"/>
            <p:cNvPicPr preferRelativeResize="0"/>
            <p:nvPr/>
          </p:nvPicPr>
          <p:blipFill rotWithShape="1">
            <a:blip r:embed="rId5">
              <a:alphaModFix/>
            </a:blip>
            <a:srcRect b="0" l="0" r="0" t="0"/>
            <a:stretch/>
          </p:blipFill>
          <p:spPr>
            <a:xfrm>
              <a:off x="4993631" y="4259942"/>
              <a:ext cx="1087405" cy="1087405"/>
            </a:xfrm>
            <a:prstGeom prst="rect">
              <a:avLst/>
            </a:prstGeom>
            <a:noFill/>
            <a:ln>
              <a:noFill/>
            </a:ln>
          </p:spPr>
        </p:pic>
        <p:pic>
          <p:nvPicPr>
            <p:cNvPr descr="download.png" id="250" name="Google Shape;250;p38"/>
            <p:cNvPicPr preferRelativeResize="0"/>
            <p:nvPr/>
          </p:nvPicPr>
          <p:blipFill rotWithShape="1">
            <a:blip r:embed="rId6">
              <a:alphaModFix/>
            </a:blip>
            <a:srcRect b="0" l="0" r="0" t="0"/>
            <a:stretch/>
          </p:blipFill>
          <p:spPr>
            <a:xfrm>
              <a:off x="6278705" y="4305300"/>
              <a:ext cx="1371600" cy="912737"/>
            </a:xfrm>
            <a:prstGeom prst="rect">
              <a:avLst/>
            </a:prstGeom>
            <a:noFill/>
            <a:ln>
              <a:noFill/>
            </a:ln>
          </p:spPr>
        </p:pic>
      </p:grpSp>
      <p:sp>
        <p:nvSpPr>
          <p:cNvPr id="251" name="Google Shape;251;p38"/>
          <p:cNvSpPr/>
          <p:nvPr/>
        </p:nvSpPr>
        <p:spPr>
          <a:xfrm>
            <a:off x="6050725" y="4190380"/>
            <a:ext cx="457200" cy="15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 name="Google Shape;252;p38"/>
          <p:cNvSpPr txBox="1"/>
          <p:nvPr/>
        </p:nvSpPr>
        <p:spPr>
          <a:xfrm>
            <a:off x="728250" y="4388575"/>
            <a:ext cx="7687500" cy="2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800" u="sng">
                <a:solidFill>
                  <a:schemeClr val="hlink"/>
                </a:solidFill>
                <a:latin typeface="Proxima Nova"/>
                <a:ea typeface="Proxima Nova"/>
                <a:cs typeface="Proxima Nova"/>
                <a:sym typeface="Proxima Nova"/>
                <a:hlinkClick r:id="rId7"/>
              </a:rPr>
              <a:t>CC BY-SA 4.0</a:t>
            </a:r>
            <a:r>
              <a:rPr i="1" lang="en-US" sz="800">
                <a:latin typeface="Proxima Nova"/>
                <a:ea typeface="Proxima Nova"/>
                <a:cs typeface="Proxima Nova"/>
                <a:sym typeface="Proxima Nova"/>
              </a:rPr>
              <a:t> - From </a:t>
            </a:r>
            <a:r>
              <a:rPr i="1" lang="en-US" sz="800" u="sng">
                <a:solidFill>
                  <a:schemeClr val="hlink"/>
                </a:solidFill>
                <a:latin typeface="Proxima Nova"/>
                <a:ea typeface="Proxima Nova"/>
                <a:cs typeface="Proxima Nova"/>
                <a:sym typeface="Proxima Nova"/>
                <a:hlinkClick r:id="rId8"/>
              </a:rPr>
              <a:t>The Story of SSI Open Standards</a:t>
            </a:r>
            <a:r>
              <a:rPr i="1" lang="en-US" sz="800">
                <a:latin typeface="Proxima Nova"/>
                <a:ea typeface="Proxima Nova"/>
                <a:cs typeface="Proxima Nova"/>
                <a:sym typeface="Proxima Nova"/>
              </a:rPr>
              <a:t> by Drummond Reed, </a:t>
            </a:r>
            <a:r>
              <a:rPr i="1" lang="en-US" sz="800">
                <a:solidFill>
                  <a:schemeClr val="dk2"/>
                </a:solidFill>
                <a:latin typeface="Proxima Nova"/>
                <a:ea typeface="Proxima Nova"/>
                <a:cs typeface="Proxima Nova"/>
                <a:sym typeface="Proxima Nova"/>
              </a:rPr>
              <a:t>Chief Trust Officer Evernym and Sovrin Foundation Trustee</a:t>
            </a:r>
            <a:endParaRPr i="1" sz="800">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92"/>
          <p:cNvSpPr/>
          <p:nvPr/>
        </p:nvSpPr>
        <p:spPr>
          <a:xfrm>
            <a:off x="61376" y="1672270"/>
            <a:ext cx="2442300" cy="24432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899" name="Google Shape;899;p92"/>
          <p:cNvSpPr/>
          <p:nvPr/>
        </p:nvSpPr>
        <p:spPr>
          <a:xfrm rot="-1787795">
            <a:off x="2324348" y="1288395"/>
            <a:ext cx="3298705" cy="1712173"/>
          </a:xfrm>
          <a:prstGeom prst="parallelogram">
            <a:avLst>
              <a:gd fmla="val 63506" name="adj"/>
            </a:avLst>
          </a:prstGeom>
          <a:noFill/>
          <a:ln cap="flat" cmpd="sng" w="19050">
            <a:solidFill>
              <a:srgbClr val="9900FF"/>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900FF"/>
              </a:solidFill>
            </a:endParaRPr>
          </a:p>
        </p:txBody>
      </p:sp>
      <p:grpSp>
        <p:nvGrpSpPr>
          <p:cNvPr id="900" name="Google Shape;900;p92"/>
          <p:cNvGrpSpPr/>
          <p:nvPr/>
        </p:nvGrpSpPr>
        <p:grpSpPr>
          <a:xfrm>
            <a:off x="1841714" y="174625"/>
            <a:ext cx="7137188" cy="4592564"/>
            <a:chOff x="1162914" y="370500"/>
            <a:chExt cx="7137188" cy="5102849"/>
          </a:xfrm>
        </p:grpSpPr>
        <p:sp>
          <p:nvSpPr>
            <p:cNvPr id="901" name="Google Shape;901;p92"/>
            <p:cNvSpPr/>
            <p:nvPr/>
          </p:nvSpPr>
          <p:spPr>
            <a:xfrm>
              <a:off x="4044193" y="2739664"/>
              <a:ext cx="872100" cy="8811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you</a:t>
              </a:r>
              <a:endParaRPr sz="1800"/>
            </a:p>
          </p:txBody>
        </p:sp>
        <p:grpSp>
          <p:nvGrpSpPr>
            <p:cNvPr id="902" name="Google Shape;902;p92"/>
            <p:cNvGrpSpPr/>
            <p:nvPr/>
          </p:nvGrpSpPr>
          <p:grpSpPr>
            <a:xfrm>
              <a:off x="3705034" y="370500"/>
              <a:ext cx="1550400" cy="2234575"/>
              <a:chOff x="4110847" y="171700"/>
              <a:chExt cx="1550400" cy="2234575"/>
            </a:xfrm>
          </p:grpSpPr>
          <p:sp>
            <p:nvSpPr>
              <p:cNvPr id="903" name="Google Shape;903;p92"/>
              <p:cNvSpPr txBox="1"/>
              <p:nvPr/>
            </p:nvSpPr>
            <p:spPr>
              <a:xfrm>
                <a:off x="4110847" y="171700"/>
                <a:ext cx="15504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1155CC"/>
                    </a:solidFill>
                  </a:rPr>
                  <a:t>Relationships</a:t>
                </a:r>
                <a:endParaRPr sz="1800">
                  <a:solidFill>
                    <a:srgbClr val="1155CC"/>
                  </a:solidFill>
                </a:endParaRPr>
              </a:p>
            </p:txBody>
          </p:sp>
          <p:cxnSp>
            <p:nvCxnSpPr>
              <p:cNvPr id="904" name="Google Shape;904;p92"/>
              <p:cNvCxnSpPr/>
              <p:nvPr/>
            </p:nvCxnSpPr>
            <p:spPr>
              <a:xfrm rot="10800000">
                <a:off x="4863250" y="566375"/>
                <a:ext cx="0" cy="1839900"/>
              </a:xfrm>
              <a:prstGeom prst="straightConnector1">
                <a:avLst/>
              </a:prstGeom>
              <a:noFill/>
              <a:ln cap="flat" cmpd="sng" w="76200">
                <a:solidFill>
                  <a:srgbClr val="1155CC"/>
                </a:solidFill>
                <a:prstDash val="solid"/>
                <a:round/>
                <a:headEnd len="med" w="med" type="none"/>
                <a:tailEnd len="med" w="med" type="none"/>
              </a:ln>
            </p:spPr>
          </p:cxnSp>
          <p:grpSp>
            <p:nvGrpSpPr>
              <p:cNvPr id="905" name="Google Shape;905;p92"/>
              <p:cNvGrpSpPr/>
              <p:nvPr/>
            </p:nvGrpSpPr>
            <p:grpSpPr>
              <a:xfrm>
                <a:off x="4750975" y="769050"/>
                <a:ext cx="241500" cy="1407300"/>
                <a:chOff x="3996625" y="1847200"/>
                <a:chExt cx="241500" cy="1407300"/>
              </a:xfrm>
            </p:grpSpPr>
            <p:sp>
              <p:nvSpPr>
                <p:cNvPr id="906" name="Google Shape;906;p92"/>
                <p:cNvSpPr/>
                <p:nvPr/>
              </p:nvSpPr>
              <p:spPr>
                <a:xfrm>
                  <a:off x="3996625" y="22896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92"/>
                <p:cNvSpPr/>
                <p:nvPr/>
              </p:nvSpPr>
              <p:spPr>
                <a:xfrm>
                  <a:off x="3996625" y="27320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2"/>
                <p:cNvSpPr/>
                <p:nvPr/>
              </p:nvSpPr>
              <p:spPr>
                <a:xfrm>
                  <a:off x="3996625" y="31744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92"/>
                <p:cNvSpPr/>
                <p:nvPr/>
              </p:nvSpPr>
              <p:spPr>
                <a:xfrm>
                  <a:off x="3996625" y="18472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0" name="Google Shape;910;p92"/>
            <p:cNvGrpSpPr/>
            <p:nvPr/>
          </p:nvGrpSpPr>
          <p:grpSpPr>
            <a:xfrm>
              <a:off x="5048738" y="2958825"/>
              <a:ext cx="3251365" cy="442800"/>
              <a:chOff x="5454550" y="2760025"/>
              <a:chExt cx="3251365" cy="442800"/>
            </a:xfrm>
          </p:grpSpPr>
          <p:sp>
            <p:nvSpPr>
              <p:cNvPr id="911" name="Google Shape;911;p92"/>
              <p:cNvSpPr txBox="1"/>
              <p:nvPr/>
            </p:nvSpPr>
            <p:spPr>
              <a:xfrm>
                <a:off x="7497815" y="2760025"/>
                <a:ext cx="12081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BF9000"/>
                    </a:solidFill>
                  </a:rPr>
                  <a:t>Attributes</a:t>
                </a:r>
                <a:endParaRPr sz="1800">
                  <a:solidFill>
                    <a:srgbClr val="BF9000"/>
                  </a:solidFill>
                </a:endParaRPr>
              </a:p>
            </p:txBody>
          </p:sp>
          <p:cxnSp>
            <p:nvCxnSpPr>
              <p:cNvPr id="912" name="Google Shape;912;p92"/>
              <p:cNvCxnSpPr/>
              <p:nvPr/>
            </p:nvCxnSpPr>
            <p:spPr>
              <a:xfrm rot="10800000">
                <a:off x="5454550" y="2981425"/>
                <a:ext cx="1981200" cy="0"/>
              </a:xfrm>
              <a:prstGeom prst="straightConnector1">
                <a:avLst/>
              </a:prstGeom>
              <a:noFill/>
              <a:ln cap="flat" cmpd="sng" w="76200">
                <a:solidFill>
                  <a:srgbClr val="FFD966"/>
                </a:solidFill>
                <a:prstDash val="solid"/>
                <a:round/>
                <a:headEnd len="med" w="med" type="none"/>
                <a:tailEnd len="med" w="med" type="none"/>
              </a:ln>
            </p:spPr>
          </p:cxnSp>
          <p:sp>
            <p:nvSpPr>
              <p:cNvPr id="913" name="Google Shape;913;p92"/>
              <p:cNvSpPr/>
              <p:nvPr/>
            </p:nvSpPr>
            <p:spPr>
              <a:xfrm rot="5400000">
                <a:off x="5576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2"/>
              <p:cNvSpPr/>
              <p:nvPr/>
            </p:nvSpPr>
            <p:spPr>
              <a:xfrm rot="5400000">
                <a:off x="6084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2"/>
              <p:cNvSpPr/>
              <p:nvPr/>
            </p:nvSpPr>
            <p:spPr>
              <a:xfrm rot="5400000">
                <a:off x="6592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92"/>
              <p:cNvSpPr/>
              <p:nvPr/>
            </p:nvSpPr>
            <p:spPr>
              <a:xfrm rot="5400000">
                <a:off x="7100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92"/>
            <p:cNvGrpSpPr/>
            <p:nvPr/>
          </p:nvGrpSpPr>
          <p:grpSpPr>
            <a:xfrm rot="-178491">
              <a:off x="1208091" y="3585355"/>
              <a:ext cx="2854772" cy="1815139"/>
              <a:chOff x="1506650" y="3201048"/>
              <a:chExt cx="2854636" cy="1815052"/>
            </a:xfrm>
          </p:grpSpPr>
          <p:sp>
            <p:nvSpPr>
              <p:cNvPr id="918" name="Google Shape;918;p92"/>
              <p:cNvSpPr txBox="1"/>
              <p:nvPr/>
            </p:nvSpPr>
            <p:spPr>
              <a:xfrm rot="-1802445">
                <a:off x="1540060" y="4314358"/>
                <a:ext cx="1152980" cy="442884"/>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rgbClr val="CC0000"/>
                    </a:solidFill>
                  </a:rPr>
                  <a:t>Agents</a:t>
                </a:r>
                <a:endParaRPr sz="1800">
                  <a:solidFill>
                    <a:srgbClr val="CC0000"/>
                  </a:solidFill>
                </a:endParaRPr>
              </a:p>
            </p:txBody>
          </p:sp>
          <p:cxnSp>
            <p:nvCxnSpPr>
              <p:cNvPr id="919" name="Google Shape;919;p92"/>
              <p:cNvCxnSpPr/>
              <p:nvPr/>
            </p:nvCxnSpPr>
            <p:spPr>
              <a:xfrm rot="8996905">
                <a:off x="2513330" y="3714485"/>
                <a:ext cx="1981111" cy="0"/>
              </a:xfrm>
              <a:prstGeom prst="straightConnector1">
                <a:avLst/>
              </a:prstGeom>
              <a:noFill/>
              <a:ln cap="flat" cmpd="sng" w="76200">
                <a:solidFill>
                  <a:srgbClr val="E06666"/>
                </a:solidFill>
                <a:prstDash val="solid"/>
                <a:round/>
                <a:headEnd len="med" w="med" type="none"/>
                <a:tailEnd len="med" w="med" type="none"/>
              </a:ln>
            </p:spPr>
          </p:cxnSp>
          <p:sp>
            <p:nvSpPr>
              <p:cNvPr id="920" name="Google Shape;920;p92"/>
              <p:cNvSpPr/>
              <p:nvPr/>
            </p:nvSpPr>
            <p:spPr>
              <a:xfrm rot="3597830">
                <a:off x="2736048" y="4048707"/>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2"/>
              <p:cNvSpPr/>
              <p:nvPr/>
            </p:nvSpPr>
            <p:spPr>
              <a:xfrm rot="3597830">
                <a:off x="3175773" y="3794351"/>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2"/>
              <p:cNvSpPr/>
              <p:nvPr/>
            </p:nvSpPr>
            <p:spPr>
              <a:xfrm rot="3597830">
                <a:off x="3615498" y="3539996"/>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2"/>
              <p:cNvSpPr/>
              <p:nvPr/>
            </p:nvSpPr>
            <p:spPr>
              <a:xfrm rot="3597830">
                <a:off x="4055223" y="3285640"/>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4" name="Google Shape;924;p92"/>
          <p:cNvSpPr txBox="1"/>
          <p:nvPr/>
        </p:nvSpPr>
        <p:spPr>
          <a:xfrm rot="-449">
            <a:off x="4031824" y="3649375"/>
            <a:ext cx="22971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Avenir"/>
                <a:ea typeface="Avenir"/>
                <a:cs typeface="Avenir"/>
                <a:sym typeface="Avenir"/>
              </a:rPr>
              <a:t>your notebook</a:t>
            </a:r>
            <a:endParaRPr sz="1800">
              <a:latin typeface="Avenir"/>
              <a:ea typeface="Avenir"/>
              <a:cs typeface="Avenir"/>
              <a:sym typeface="Avenir"/>
            </a:endParaRPr>
          </a:p>
        </p:txBody>
      </p:sp>
      <p:sp>
        <p:nvSpPr>
          <p:cNvPr id="925" name="Google Shape;925;p92"/>
          <p:cNvSpPr txBox="1"/>
          <p:nvPr/>
        </p:nvSpPr>
        <p:spPr>
          <a:xfrm rot="-621">
            <a:off x="3079100" y="4161835"/>
            <a:ext cx="1661400" cy="272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800">
                <a:latin typeface="Avenir"/>
                <a:ea typeface="Avenir"/>
                <a:cs typeface="Avenir"/>
                <a:sym typeface="Avenir"/>
              </a:rPr>
              <a:t>a cloud agent</a:t>
            </a:r>
            <a:endParaRPr sz="1800">
              <a:latin typeface="Avenir"/>
              <a:ea typeface="Avenir"/>
              <a:cs typeface="Avenir"/>
              <a:sym typeface="Avenir"/>
            </a:endParaRPr>
          </a:p>
        </p:txBody>
      </p:sp>
      <p:sp>
        <p:nvSpPr>
          <p:cNvPr id="926" name="Google Shape;926;p92"/>
          <p:cNvSpPr txBox="1"/>
          <p:nvPr/>
        </p:nvSpPr>
        <p:spPr>
          <a:xfrm rot="-464">
            <a:off x="4443556" y="3403169"/>
            <a:ext cx="22236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Avenir"/>
                <a:ea typeface="Avenir"/>
                <a:cs typeface="Avenir"/>
                <a:sym typeface="Avenir"/>
              </a:rPr>
              <a:t>your mobile phone</a:t>
            </a:r>
            <a:endParaRPr sz="1800">
              <a:latin typeface="Avenir"/>
              <a:ea typeface="Avenir"/>
              <a:cs typeface="Avenir"/>
              <a:sym typeface="Avenir"/>
            </a:endParaRPr>
          </a:p>
        </p:txBody>
      </p:sp>
      <p:cxnSp>
        <p:nvCxnSpPr>
          <p:cNvPr id="927" name="Google Shape;927;p92"/>
          <p:cNvCxnSpPr/>
          <p:nvPr/>
        </p:nvCxnSpPr>
        <p:spPr>
          <a:xfrm rot="10800000">
            <a:off x="4591194" y="3236897"/>
            <a:ext cx="0" cy="205800"/>
          </a:xfrm>
          <a:prstGeom prst="straightConnector1">
            <a:avLst/>
          </a:prstGeom>
          <a:noFill/>
          <a:ln cap="flat" cmpd="sng" w="9525">
            <a:solidFill>
              <a:srgbClr val="999999"/>
            </a:solidFill>
            <a:prstDash val="solid"/>
            <a:round/>
            <a:headEnd len="med" w="med" type="none"/>
            <a:tailEnd len="med" w="med" type="none"/>
          </a:ln>
        </p:spPr>
      </p:cxnSp>
      <p:sp>
        <p:nvSpPr>
          <p:cNvPr id="928" name="Google Shape;928;p92"/>
          <p:cNvSpPr txBox="1"/>
          <p:nvPr/>
        </p:nvSpPr>
        <p:spPr>
          <a:xfrm>
            <a:off x="5273775" y="1289927"/>
            <a:ext cx="3000000" cy="50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Avenir"/>
                <a:ea typeface="Avenir"/>
                <a:cs typeface="Avenir"/>
                <a:sym typeface="Avenir"/>
              </a:rPr>
              <a:t>UBS (bank)</a:t>
            </a:r>
            <a:endParaRPr/>
          </a:p>
        </p:txBody>
      </p:sp>
      <p:cxnSp>
        <p:nvCxnSpPr>
          <p:cNvPr id="929" name="Google Shape;929;p92"/>
          <p:cNvCxnSpPr/>
          <p:nvPr/>
        </p:nvCxnSpPr>
        <p:spPr>
          <a:xfrm flipH="1">
            <a:off x="3067699" y="1547083"/>
            <a:ext cx="1938900" cy="1134600"/>
          </a:xfrm>
          <a:prstGeom prst="straightConnector1">
            <a:avLst/>
          </a:prstGeom>
          <a:noFill/>
          <a:ln cap="flat" cmpd="sng" w="9525">
            <a:solidFill>
              <a:srgbClr val="999999"/>
            </a:solidFill>
            <a:prstDash val="solid"/>
            <a:round/>
            <a:headEnd len="med" w="med" type="none"/>
            <a:tailEnd len="med" w="med" type="none"/>
          </a:ln>
        </p:spPr>
      </p:cxnSp>
      <p:sp>
        <p:nvSpPr>
          <p:cNvPr id="930" name="Google Shape;930;p92"/>
          <p:cNvSpPr txBox="1"/>
          <p:nvPr/>
        </p:nvSpPr>
        <p:spPr>
          <a:xfrm rot="-449">
            <a:off x="3603199" y="3906550"/>
            <a:ext cx="22971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latin typeface="Avenir"/>
                <a:ea typeface="Avenir"/>
                <a:cs typeface="Avenir"/>
                <a:sym typeface="Avenir"/>
              </a:rPr>
              <a:t>your iPad</a:t>
            </a:r>
            <a:endParaRPr sz="1800">
              <a:latin typeface="Avenir"/>
              <a:ea typeface="Avenir"/>
              <a:cs typeface="Avenir"/>
              <a:sym typeface="Avenir"/>
            </a:endParaRPr>
          </a:p>
        </p:txBody>
      </p:sp>
      <p:cxnSp>
        <p:nvCxnSpPr>
          <p:cNvPr id="931" name="Google Shape;931;p92"/>
          <p:cNvCxnSpPr/>
          <p:nvPr/>
        </p:nvCxnSpPr>
        <p:spPr>
          <a:xfrm rot="10800000">
            <a:off x="4164950" y="3475855"/>
            <a:ext cx="0" cy="205800"/>
          </a:xfrm>
          <a:prstGeom prst="straightConnector1">
            <a:avLst/>
          </a:prstGeom>
          <a:noFill/>
          <a:ln cap="flat" cmpd="sng" w="9525">
            <a:solidFill>
              <a:srgbClr val="999999"/>
            </a:solidFill>
            <a:prstDash val="solid"/>
            <a:round/>
            <a:headEnd len="med" w="med" type="none"/>
            <a:tailEnd len="med" w="med" type="none"/>
          </a:ln>
        </p:spPr>
      </p:cxnSp>
      <p:cxnSp>
        <p:nvCxnSpPr>
          <p:cNvPr id="932" name="Google Shape;932;p92"/>
          <p:cNvCxnSpPr/>
          <p:nvPr/>
        </p:nvCxnSpPr>
        <p:spPr>
          <a:xfrm rot="10800000">
            <a:off x="3736325" y="3724457"/>
            <a:ext cx="0" cy="205800"/>
          </a:xfrm>
          <a:prstGeom prst="straightConnector1">
            <a:avLst/>
          </a:prstGeom>
          <a:noFill/>
          <a:ln cap="flat" cmpd="sng" w="9525">
            <a:solidFill>
              <a:srgbClr val="999999"/>
            </a:solidFill>
            <a:prstDash val="solid"/>
            <a:round/>
            <a:headEnd len="med" w="med" type="none"/>
            <a:tailEnd len="med" w="med" type="none"/>
          </a:ln>
        </p:spPr>
      </p:cxnSp>
      <p:cxnSp>
        <p:nvCxnSpPr>
          <p:cNvPr id="933" name="Google Shape;933;p92"/>
          <p:cNvCxnSpPr/>
          <p:nvPr/>
        </p:nvCxnSpPr>
        <p:spPr>
          <a:xfrm rot="10800000">
            <a:off x="3166178" y="2865635"/>
            <a:ext cx="0" cy="891600"/>
          </a:xfrm>
          <a:prstGeom prst="straightConnector1">
            <a:avLst/>
          </a:prstGeom>
          <a:noFill/>
          <a:ln cap="flat" cmpd="sng" w="9525">
            <a:solidFill>
              <a:srgbClr val="999999"/>
            </a:solidFill>
            <a:prstDash val="solid"/>
            <a:round/>
            <a:headEnd len="med" w="med" type="none"/>
            <a:tailEnd len="med" w="med" type="none"/>
          </a:ln>
        </p:spPr>
      </p:cxnSp>
      <p:cxnSp>
        <p:nvCxnSpPr>
          <p:cNvPr id="934" name="Google Shape;934;p92"/>
          <p:cNvCxnSpPr/>
          <p:nvPr/>
        </p:nvCxnSpPr>
        <p:spPr>
          <a:xfrm rot="10800000">
            <a:off x="4019934" y="2362494"/>
            <a:ext cx="0" cy="891600"/>
          </a:xfrm>
          <a:prstGeom prst="straightConnector1">
            <a:avLst/>
          </a:prstGeom>
          <a:noFill/>
          <a:ln cap="flat" cmpd="sng" w="9525">
            <a:solidFill>
              <a:srgbClr val="999999"/>
            </a:solidFill>
            <a:prstDash val="solid"/>
            <a:round/>
            <a:headEnd len="med" w="med" type="none"/>
            <a:tailEnd len="med" w="med" type="none"/>
          </a:ln>
        </p:spPr>
      </p:cxnSp>
      <p:cxnSp>
        <p:nvCxnSpPr>
          <p:cNvPr id="935" name="Google Shape;935;p92"/>
          <p:cNvCxnSpPr/>
          <p:nvPr/>
        </p:nvCxnSpPr>
        <p:spPr>
          <a:xfrm rot="10800000">
            <a:off x="4439822" y="2118255"/>
            <a:ext cx="0" cy="891600"/>
          </a:xfrm>
          <a:prstGeom prst="straightConnector1">
            <a:avLst/>
          </a:prstGeom>
          <a:noFill/>
          <a:ln cap="flat" cmpd="sng" w="9525">
            <a:solidFill>
              <a:srgbClr val="999999"/>
            </a:solidFill>
            <a:prstDash val="solid"/>
            <a:round/>
            <a:headEnd len="med" w="med" type="none"/>
            <a:tailEnd len="med" w="med" type="none"/>
          </a:ln>
        </p:spPr>
      </p:cxnSp>
      <p:sp>
        <p:nvSpPr>
          <p:cNvPr id="936" name="Google Shape;936;p92"/>
          <p:cNvSpPr txBox="1"/>
          <p:nvPr/>
        </p:nvSpPr>
        <p:spPr>
          <a:xfrm rot="-2232">
            <a:off x="393500" y="3064915"/>
            <a:ext cx="1848000" cy="20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900FF"/>
                </a:solidFill>
                <a:latin typeface="Avenir"/>
                <a:ea typeface="Avenir"/>
                <a:cs typeface="Avenir"/>
                <a:sym typeface="Avenir"/>
              </a:rPr>
              <a:t>6: KEY(A, pay(&gt;100))</a:t>
            </a:r>
            <a:endParaRPr sz="1800">
              <a:solidFill>
                <a:srgbClr val="9900FF"/>
              </a:solidFill>
              <a:latin typeface="Avenir"/>
              <a:ea typeface="Avenir"/>
              <a:cs typeface="Avenir"/>
              <a:sym typeface="Avenir"/>
            </a:endParaRPr>
          </a:p>
        </p:txBody>
      </p:sp>
      <p:cxnSp>
        <p:nvCxnSpPr>
          <p:cNvPr id="937" name="Google Shape;937;p92"/>
          <p:cNvCxnSpPr/>
          <p:nvPr/>
        </p:nvCxnSpPr>
        <p:spPr>
          <a:xfrm rot="10800000">
            <a:off x="3307700" y="3990205"/>
            <a:ext cx="0" cy="205800"/>
          </a:xfrm>
          <a:prstGeom prst="straightConnector1">
            <a:avLst/>
          </a:prstGeom>
          <a:noFill/>
          <a:ln cap="flat" cmpd="sng" w="9525">
            <a:solidFill>
              <a:srgbClr val="999999"/>
            </a:solidFill>
            <a:prstDash val="solid"/>
            <a:round/>
            <a:headEnd len="med" w="med" type="none"/>
            <a:tailEnd len="med" w="med" type="none"/>
          </a:ln>
        </p:spPr>
      </p:cxnSp>
      <p:pic>
        <p:nvPicPr>
          <p:cNvPr id="938" name="Google Shape;938;p92"/>
          <p:cNvPicPr preferRelativeResize="0"/>
          <p:nvPr/>
        </p:nvPicPr>
        <p:blipFill>
          <a:blip r:embed="rId3">
            <a:alphaModFix/>
          </a:blip>
          <a:stretch>
            <a:fillRect/>
          </a:stretch>
        </p:blipFill>
        <p:spPr>
          <a:xfrm flipH="1" rot="5400000">
            <a:off x="2994265" y="2473990"/>
            <a:ext cx="385492" cy="385492"/>
          </a:xfrm>
          <a:prstGeom prst="rect">
            <a:avLst/>
          </a:prstGeom>
          <a:noFill/>
          <a:ln>
            <a:noFill/>
          </a:ln>
        </p:spPr>
      </p:pic>
      <p:pic>
        <p:nvPicPr>
          <p:cNvPr id="939" name="Google Shape;939;p92"/>
          <p:cNvPicPr preferRelativeResize="0"/>
          <p:nvPr/>
        </p:nvPicPr>
        <p:blipFill>
          <a:blip r:embed="rId3">
            <a:alphaModFix/>
          </a:blip>
          <a:stretch>
            <a:fillRect/>
          </a:stretch>
        </p:blipFill>
        <p:spPr>
          <a:xfrm flipH="1" rot="5400000">
            <a:off x="3849006" y="1993930"/>
            <a:ext cx="385492" cy="385492"/>
          </a:xfrm>
          <a:prstGeom prst="rect">
            <a:avLst/>
          </a:prstGeom>
          <a:noFill/>
          <a:ln>
            <a:noFill/>
          </a:ln>
        </p:spPr>
      </p:pic>
      <p:pic>
        <p:nvPicPr>
          <p:cNvPr id="940" name="Google Shape;940;p92"/>
          <p:cNvPicPr preferRelativeResize="0"/>
          <p:nvPr/>
        </p:nvPicPr>
        <p:blipFill>
          <a:blip r:embed="rId3">
            <a:alphaModFix/>
          </a:blip>
          <a:stretch>
            <a:fillRect/>
          </a:stretch>
        </p:blipFill>
        <p:spPr>
          <a:xfrm flipH="1" rot="5400000">
            <a:off x="4264853" y="1719610"/>
            <a:ext cx="385492" cy="385492"/>
          </a:xfrm>
          <a:prstGeom prst="rect">
            <a:avLst/>
          </a:prstGeom>
          <a:noFill/>
          <a:ln>
            <a:noFill/>
          </a:ln>
        </p:spPr>
      </p:pic>
      <p:sp>
        <p:nvSpPr>
          <p:cNvPr id="941" name="Google Shape;941;p92"/>
          <p:cNvSpPr txBox="1"/>
          <p:nvPr/>
        </p:nvSpPr>
        <p:spPr>
          <a:xfrm>
            <a:off x="3142925" y="2589073"/>
            <a:ext cx="3117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9900FF"/>
                </a:solidFill>
                <a:latin typeface="Avenir"/>
                <a:ea typeface="Avenir"/>
                <a:cs typeface="Avenir"/>
                <a:sym typeface="Avenir"/>
              </a:rPr>
              <a:t>C</a:t>
            </a:r>
            <a:endParaRPr sz="1200">
              <a:solidFill>
                <a:srgbClr val="9900FF"/>
              </a:solidFill>
              <a:latin typeface="Avenir"/>
              <a:ea typeface="Avenir"/>
              <a:cs typeface="Avenir"/>
              <a:sym typeface="Avenir"/>
            </a:endParaRPr>
          </a:p>
        </p:txBody>
      </p:sp>
      <p:sp>
        <p:nvSpPr>
          <p:cNvPr id="942" name="Google Shape;942;p92"/>
          <p:cNvSpPr txBox="1"/>
          <p:nvPr/>
        </p:nvSpPr>
        <p:spPr>
          <a:xfrm>
            <a:off x="4419275" y="1834693"/>
            <a:ext cx="3117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9900FF"/>
                </a:solidFill>
                <a:latin typeface="Avenir"/>
                <a:ea typeface="Avenir"/>
                <a:cs typeface="Avenir"/>
                <a:sym typeface="Avenir"/>
              </a:rPr>
              <a:t>A</a:t>
            </a:r>
            <a:endParaRPr sz="1200">
              <a:solidFill>
                <a:srgbClr val="9900FF"/>
              </a:solidFill>
              <a:latin typeface="Avenir"/>
              <a:ea typeface="Avenir"/>
              <a:cs typeface="Avenir"/>
              <a:sym typeface="Avenir"/>
            </a:endParaRPr>
          </a:p>
        </p:txBody>
      </p:sp>
      <p:sp>
        <p:nvSpPr>
          <p:cNvPr id="943" name="Google Shape;943;p92"/>
          <p:cNvSpPr txBox="1"/>
          <p:nvPr/>
        </p:nvSpPr>
        <p:spPr>
          <a:xfrm>
            <a:off x="4000175" y="2109013"/>
            <a:ext cx="311700" cy="27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9900FF"/>
                </a:solidFill>
                <a:latin typeface="Avenir"/>
                <a:ea typeface="Avenir"/>
                <a:cs typeface="Avenir"/>
                <a:sym typeface="Avenir"/>
              </a:rPr>
              <a:t>B</a:t>
            </a:r>
            <a:endParaRPr sz="1200">
              <a:solidFill>
                <a:srgbClr val="9900FF"/>
              </a:solidFill>
              <a:latin typeface="Avenir"/>
              <a:ea typeface="Avenir"/>
              <a:cs typeface="Avenir"/>
              <a:sym typeface="Avenir"/>
            </a:endParaRPr>
          </a:p>
        </p:txBody>
      </p:sp>
      <p:sp>
        <p:nvSpPr>
          <p:cNvPr id="944" name="Google Shape;944;p92"/>
          <p:cNvSpPr txBox="1"/>
          <p:nvPr/>
        </p:nvSpPr>
        <p:spPr>
          <a:xfrm rot="-637">
            <a:off x="374000" y="2653075"/>
            <a:ext cx="1619700" cy="20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900FF"/>
                </a:solidFill>
                <a:latin typeface="Avenir"/>
                <a:ea typeface="Avenir"/>
                <a:cs typeface="Avenir"/>
                <a:sym typeface="Avenir"/>
              </a:rPr>
              <a:t>4: KEY(C, msg_prox)</a:t>
            </a:r>
            <a:endParaRPr sz="1200">
              <a:solidFill>
                <a:srgbClr val="9900FF"/>
              </a:solidFill>
              <a:latin typeface="Avenir"/>
              <a:ea typeface="Avenir"/>
              <a:cs typeface="Avenir"/>
              <a:sym typeface="Avenir"/>
            </a:endParaRPr>
          </a:p>
        </p:txBody>
      </p:sp>
      <p:sp>
        <p:nvSpPr>
          <p:cNvPr id="945" name="Google Shape;945;p92"/>
          <p:cNvSpPr txBox="1"/>
          <p:nvPr/>
        </p:nvSpPr>
        <p:spPr>
          <a:xfrm rot="-1623">
            <a:off x="392300" y="2859055"/>
            <a:ext cx="1906200" cy="2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900FF"/>
                </a:solidFill>
                <a:latin typeface="Avenir"/>
                <a:ea typeface="Avenir"/>
                <a:cs typeface="Avenir"/>
                <a:sym typeface="Avenir"/>
              </a:rPr>
              <a:t>5: KEY(B, pay(&lt;=100))</a:t>
            </a:r>
            <a:endParaRPr sz="1200">
              <a:solidFill>
                <a:srgbClr val="9900FF"/>
              </a:solidFill>
              <a:latin typeface="Avenir"/>
              <a:ea typeface="Avenir"/>
              <a:cs typeface="Avenir"/>
              <a:sym typeface="Avenir"/>
            </a:endParaRPr>
          </a:p>
        </p:txBody>
      </p:sp>
      <p:sp>
        <p:nvSpPr>
          <p:cNvPr id="946" name="Google Shape;946;p92"/>
          <p:cNvSpPr txBox="1"/>
          <p:nvPr/>
        </p:nvSpPr>
        <p:spPr>
          <a:xfrm rot="-637">
            <a:off x="374000" y="2035855"/>
            <a:ext cx="1619700" cy="20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900FF"/>
                </a:solidFill>
                <a:latin typeface="Avenir"/>
                <a:ea typeface="Avenir"/>
                <a:cs typeface="Avenir"/>
                <a:sym typeface="Avenir"/>
              </a:rPr>
              <a:t>1: KEY(A)</a:t>
            </a:r>
            <a:endParaRPr sz="1200">
              <a:solidFill>
                <a:srgbClr val="9900FF"/>
              </a:solidFill>
              <a:latin typeface="Avenir"/>
              <a:ea typeface="Avenir"/>
              <a:cs typeface="Avenir"/>
              <a:sym typeface="Avenir"/>
            </a:endParaRPr>
          </a:p>
        </p:txBody>
      </p:sp>
      <p:sp>
        <p:nvSpPr>
          <p:cNvPr id="947" name="Google Shape;947;p92"/>
          <p:cNvSpPr txBox="1"/>
          <p:nvPr/>
        </p:nvSpPr>
        <p:spPr>
          <a:xfrm rot="-637">
            <a:off x="374000" y="2241595"/>
            <a:ext cx="1619700" cy="20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900FF"/>
                </a:solidFill>
                <a:latin typeface="Avenir"/>
                <a:ea typeface="Avenir"/>
                <a:cs typeface="Avenir"/>
                <a:sym typeface="Avenir"/>
              </a:rPr>
              <a:t>2: KEY(B)</a:t>
            </a:r>
            <a:endParaRPr sz="1200">
              <a:solidFill>
                <a:srgbClr val="9900FF"/>
              </a:solidFill>
              <a:latin typeface="Avenir"/>
              <a:ea typeface="Avenir"/>
              <a:cs typeface="Avenir"/>
              <a:sym typeface="Avenir"/>
            </a:endParaRPr>
          </a:p>
        </p:txBody>
      </p:sp>
      <p:sp>
        <p:nvSpPr>
          <p:cNvPr id="948" name="Google Shape;948;p92"/>
          <p:cNvSpPr txBox="1"/>
          <p:nvPr/>
        </p:nvSpPr>
        <p:spPr>
          <a:xfrm rot="-637">
            <a:off x="374000" y="2447335"/>
            <a:ext cx="1619700" cy="20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900FF"/>
                </a:solidFill>
                <a:latin typeface="Avenir"/>
                <a:ea typeface="Avenir"/>
                <a:cs typeface="Avenir"/>
                <a:sym typeface="Avenir"/>
              </a:rPr>
              <a:t>3: KEY(C)</a:t>
            </a:r>
            <a:endParaRPr sz="1200">
              <a:solidFill>
                <a:srgbClr val="9900FF"/>
              </a:solidFill>
              <a:latin typeface="Avenir"/>
              <a:ea typeface="Avenir"/>
              <a:cs typeface="Avenir"/>
              <a:sym typeface="Avenir"/>
            </a:endParaRPr>
          </a:p>
        </p:txBody>
      </p:sp>
      <p:sp>
        <p:nvSpPr>
          <p:cNvPr id="949" name="Google Shape;949;p92"/>
          <p:cNvSpPr txBox="1"/>
          <p:nvPr/>
        </p:nvSpPr>
        <p:spPr>
          <a:xfrm>
            <a:off x="1898000" y="940615"/>
            <a:ext cx="14478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9900FF"/>
                </a:solidFill>
                <a:latin typeface="Avenir"/>
                <a:ea typeface="Avenir"/>
                <a:cs typeface="Avenir"/>
                <a:sym typeface="Avenir"/>
              </a:rPr>
              <a:t>microledger</a:t>
            </a:r>
            <a:endParaRPr sz="1800">
              <a:solidFill>
                <a:srgbClr val="9900FF"/>
              </a:solidFill>
              <a:latin typeface="Avenir"/>
              <a:ea typeface="Avenir"/>
              <a:cs typeface="Avenir"/>
              <a:sym typeface="Avenir"/>
            </a:endParaRPr>
          </a:p>
        </p:txBody>
      </p:sp>
      <p:cxnSp>
        <p:nvCxnSpPr>
          <p:cNvPr id="950" name="Google Shape;950;p92"/>
          <p:cNvCxnSpPr/>
          <p:nvPr/>
        </p:nvCxnSpPr>
        <p:spPr>
          <a:xfrm flipH="1" rot="10800000">
            <a:off x="1364600" y="1212775"/>
            <a:ext cx="609600" cy="342900"/>
          </a:xfrm>
          <a:prstGeom prst="straightConnector1">
            <a:avLst/>
          </a:prstGeom>
          <a:noFill/>
          <a:ln cap="flat" cmpd="sng" w="9525">
            <a:solidFill>
              <a:srgbClr val="999999"/>
            </a:solidFill>
            <a:prstDash val="solid"/>
            <a:round/>
            <a:headEnd len="med" w="med" type="stealth"/>
            <a:tailEnd len="med" w="med" type="none"/>
          </a:ln>
        </p:spPr>
      </p:cxnSp>
      <p:sp>
        <p:nvSpPr>
          <p:cNvPr id="951" name="Google Shape;951;p92"/>
          <p:cNvSpPr/>
          <p:nvPr/>
        </p:nvSpPr>
        <p:spPr>
          <a:xfrm>
            <a:off x="6470000" y="1349935"/>
            <a:ext cx="304800" cy="3429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952" name="Google Shape;952;p92"/>
          <p:cNvSpPr txBox="1"/>
          <p:nvPr/>
        </p:nvSpPr>
        <p:spPr>
          <a:xfrm>
            <a:off x="7384400" y="389815"/>
            <a:ext cx="1447800" cy="5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rgbClr val="9900FF"/>
                </a:solidFill>
                <a:latin typeface="Avenir"/>
                <a:ea typeface="Avenir"/>
                <a:cs typeface="Avenir"/>
                <a:sym typeface="Avenir"/>
              </a:rPr>
              <a:t>replicated microledger</a:t>
            </a:r>
            <a:endParaRPr sz="1800">
              <a:solidFill>
                <a:srgbClr val="9900FF"/>
              </a:solidFill>
              <a:latin typeface="Avenir"/>
              <a:ea typeface="Avenir"/>
              <a:cs typeface="Avenir"/>
              <a:sym typeface="Avenir"/>
            </a:endParaRPr>
          </a:p>
        </p:txBody>
      </p:sp>
      <p:cxnSp>
        <p:nvCxnSpPr>
          <p:cNvPr id="953" name="Google Shape;953;p92"/>
          <p:cNvCxnSpPr/>
          <p:nvPr/>
        </p:nvCxnSpPr>
        <p:spPr>
          <a:xfrm flipH="1" rot="10800000">
            <a:off x="6851000" y="936295"/>
            <a:ext cx="609600" cy="342900"/>
          </a:xfrm>
          <a:prstGeom prst="straightConnector1">
            <a:avLst/>
          </a:prstGeom>
          <a:noFill/>
          <a:ln cap="flat" cmpd="sng" w="9525">
            <a:solidFill>
              <a:srgbClr val="999999"/>
            </a:solidFill>
            <a:prstDash val="solid"/>
            <a:round/>
            <a:headEnd len="med" w="med" type="stealth"/>
            <a:tailEnd len="med" w="med" type="none"/>
          </a:ln>
        </p:spPr>
      </p:cxnSp>
      <p:sp>
        <p:nvSpPr>
          <p:cNvPr id="954" name="Google Shape;954;p92"/>
          <p:cNvSpPr txBox="1"/>
          <p:nvPr/>
        </p:nvSpPr>
        <p:spPr>
          <a:xfrm>
            <a:off x="964550" y="1624255"/>
            <a:ext cx="2009400" cy="3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US" sz="1800">
                <a:solidFill>
                  <a:schemeClr val="dk1"/>
                </a:solidFill>
                <a:latin typeface="Avenir"/>
                <a:ea typeface="Avenir"/>
                <a:cs typeface="Avenir"/>
                <a:sym typeface="Avenir"/>
              </a:rPr>
              <a:t>for UBS</a:t>
            </a:r>
            <a:endParaRPr i="1"/>
          </a:p>
        </p:txBody>
      </p:sp>
      <p:sp>
        <p:nvSpPr>
          <p:cNvPr id="955" name="Google Shape;955;p92"/>
          <p:cNvSpPr txBox="1"/>
          <p:nvPr/>
        </p:nvSpPr>
        <p:spPr>
          <a:xfrm>
            <a:off x="216300" y="0"/>
            <a:ext cx="6846000" cy="5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Proxima Nova"/>
                <a:ea typeface="Proxima Nova"/>
                <a:cs typeface="Proxima Nova"/>
                <a:sym typeface="Proxima Nova"/>
              </a:rPr>
              <a:t>Banking Example</a:t>
            </a:r>
            <a:endParaRPr b="1" sz="2400">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93"/>
          <p:cNvSpPr/>
          <p:nvPr/>
        </p:nvSpPr>
        <p:spPr>
          <a:xfrm rot="1378">
            <a:off x="2593300" y="3125138"/>
            <a:ext cx="4490400" cy="1157700"/>
          </a:xfrm>
          <a:prstGeom prst="parallelogram">
            <a:avLst>
              <a:gd fmla="val 149442" name="adj"/>
            </a:avLst>
          </a:prstGeom>
          <a:solidFill>
            <a:srgbClr val="D38E38">
              <a:alpha val="39230"/>
            </a:srgbClr>
          </a:solidFill>
          <a:ln cap="flat" cmpd="sng" w="19050">
            <a:solidFill>
              <a:srgbClr val="FF99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 name="Google Shape;961;p93"/>
          <p:cNvGrpSpPr/>
          <p:nvPr/>
        </p:nvGrpSpPr>
        <p:grpSpPr>
          <a:xfrm>
            <a:off x="1765898" y="705425"/>
            <a:ext cx="5910577" cy="3728884"/>
            <a:chOff x="966335" y="50716"/>
            <a:chExt cx="7676074" cy="5376906"/>
          </a:xfrm>
        </p:grpSpPr>
        <p:sp>
          <p:nvSpPr>
            <p:cNvPr id="962" name="Google Shape;962;p93"/>
            <p:cNvSpPr/>
            <p:nvPr/>
          </p:nvSpPr>
          <p:spPr>
            <a:xfrm>
              <a:off x="3934617" y="2605078"/>
              <a:ext cx="1052100" cy="11385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latin typeface="Proxima Nova"/>
                  <a:ea typeface="Proxima Nova"/>
                  <a:cs typeface="Proxima Nova"/>
                  <a:sym typeface="Proxima Nova"/>
                </a:rPr>
                <a:t>you</a:t>
              </a:r>
              <a:endParaRPr sz="1800">
                <a:latin typeface="Proxima Nova"/>
                <a:ea typeface="Proxima Nova"/>
                <a:cs typeface="Proxima Nova"/>
                <a:sym typeface="Proxima Nova"/>
              </a:endParaRPr>
            </a:p>
          </p:txBody>
        </p:sp>
        <p:grpSp>
          <p:nvGrpSpPr>
            <p:cNvPr id="963" name="Google Shape;963;p93"/>
            <p:cNvGrpSpPr/>
            <p:nvPr/>
          </p:nvGrpSpPr>
          <p:grpSpPr>
            <a:xfrm>
              <a:off x="3625006" y="50716"/>
              <a:ext cx="2134800" cy="2453602"/>
              <a:chOff x="4030819" y="-148084"/>
              <a:chExt cx="2134800" cy="2453602"/>
            </a:xfrm>
          </p:grpSpPr>
          <p:sp>
            <p:nvSpPr>
              <p:cNvPr id="964" name="Google Shape;964;p93"/>
              <p:cNvSpPr txBox="1"/>
              <p:nvPr/>
            </p:nvSpPr>
            <p:spPr>
              <a:xfrm>
                <a:off x="4030819" y="-148084"/>
                <a:ext cx="21348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1155CC"/>
                    </a:solidFill>
                  </a:rPr>
                  <a:t>Relationships</a:t>
                </a:r>
                <a:endParaRPr sz="1800">
                  <a:solidFill>
                    <a:srgbClr val="1155CC"/>
                  </a:solidFill>
                </a:endParaRPr>
              </a:p>
            </p:txBody>
          </p:sp>
          <p:cxnSp>
            <p:nvCxnSpPr>
              <p:cNvPr id="965" name="Google Shape;965;p93"/>
              <p:cNvCxnSpPr/>
              <p:nvPr/>
            </p:nvCxnSpPr>
            <p:spPr>
              <a:xfrm rot="10800000">
                <a:off x="4866481" y="465618"/>
                <a:ext cx="0" cy="1839900"/>
              </a:xfrm>
              <a:prstGeom prst="straightConnector1">
                <a:avLst/>
              </a:prstGeom>
              <a:noFill/>
              <a:ln cap="flat" cmpd="sng" w="76200">
                <a:solidFill>
                  <a:srgbClr val="1155CC"/>
                </a:solidFill>
                <a:prstDash val="solid"/>
                <a:round/>
                <a:headEnd len="med" w="med" type="none"/>
                <a:tailEnd len="med" w="med" type="none"/>
              </a:ln>
            </p:spPr>
          </p:cxnSp>
          <p:grpSp>
            <p:nvGrpSpPr>
              <p:cNvPr id="966" name="Google Shape;966;p93"/>
              <p:cNvGrpSpPr/>
              <p:nvPr/>
            </p:nvGrpSpPr>
            <p:grpSpPr>
              <a:xfrm>
                <a:off x="4750975" y="769050"/>
                <a:ext cx="241500" cy="1407300"/>
                <a:chOff x="3996625" y="1847200"/>
                <a:chExt cx="241500" cy="1407300"/>
              </a:xfrm>
            </p:grpSpPr>
            <p:sp>
              <p:nvSpPr>
                <p:cNvPr id="967" name="Google Shape;967;p93"/>
                <p:cNvSpPr/>
                <p:nvPr/>
              </p:nvSpPr>
              <p:spPr>
                <a:xfrm>
                  <a:off x="3996625" y="22896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3"/>
                <p:cNvSpPr/>
                <p:nvPr/>
              </p:nvSpPr>
              <p:spPr>
                <a:xfrm>
                  <a:off x="3996625" y="27320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3"/>
                <p:cNvSpPr/>
                <p:nvPr/>
              </p:nvSpPr>
              <p:spPr>
                <a:xfrm>
                  <a:off x="3996625" y="31744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3"/>
                <p:cNvSpPr/>
                <p:nvPr/>
              </p:nvSpPr>
              <p:spPr>
                <a:xfrm>
                  <a:off x="3996625" y="18472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1" name="Google Shape;971;p93"/>
            <p:cNvGrpSpPr/>
            <p:nvPr/>
          </p:nvGrpSpPr>
          <p:grpSpPr>
            <a:xfrm>
              <a:off x="5048738" y="2958825"/>
              <a:ext cx="3593672" cy="442800"/>
              <a:chOff x="5454550" y="2760025"/>
              <a:chExt cx="3593672" cy="442800"/>
            </a:xfrm>
          </p:grpSpPr>
          <p:sp>
            <p:nvSpPr>
              <p:cNvPr id="972" name="Google Shape;972;p93"/>
              <p:cNvSpPr txBox="1"/>
              <p:nvPr/>
            </p:nvSpPr>
            <p:spPr>
              <a:xfrm>
                <a:off x="7497822" y="2760025"/>
                <a:ext cx="15504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BF9000"/>
                    </a:solidFill>
                  </a:rPr>
                  <a:t>Attributes</a:t>
                </a:r>
                <a:endParaRPr sz="1800">
                  <a:solidFill>
                    <a:srgbClr val="BF9000"/>
                  </a:solidFill>
                </a:endParaRPr>
              </a:p>
            </p:txBody>
          </p:sp>
          <p:cxnSp>
            <p:nvCxnSpPr>
              <p:cNvPr id="973" name="Google Shape;973;p93"/>
              <p:cNvCxnSpPr/>
              <p:nvPr/>
            </p:nvCxnSpPr>
            <p:spPr>
              <a:xfrm rot="10800000">
                <a:off x="5454550" y="2981425"/>
                <a:ext cx="1981200" cy="0"/>
              </a:xfrm>
              <a:prstGeom prst="straightConnector1">
                <a:avLst/>
              </a:prstGeom>
              <a:noFill/>
              <a:ln cap="flat" cmpd="sng" w="76200">
                <a:solidFill>
                  <a:srgbClr val="FFD966"/>
                </a:solidFill>
                <a:prstDash val="solid"/>
                <a:round/>
                <a:headEnd len="med" w="med" type="none"/>
                <a:tailEnd len="med" w="med" type="none"/>
              </a:ln>
            </p:spPr>
          </p:cxnSp>
          <p:sp>
            <p:nvSpPr>
              <p:cNvPr id="974" name="Google Shape;974;p93"/>
              <p:cNvSpPr/>
              <p:nvPr/>
            </p:nvSpPr>
            <p:spPr>
              <a:xfrm rot="5400000">
                <a:off x="5576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3"/>
              <p:cNvSpPr/>
              <p:nvPr/>
            </p:nvSpPr>
            <p:spPr>
              <a:xfrm rot="5400000">
                <a:off x="6084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3"/>
              <p:cNvSpPr/>
              <p:nvPr/>
            </p:nvSpPr>
            <p:spPr>
              <a:xfrm rot="5400000">
                <a:off x="6592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3"/>
              <p:cNvSpPr/>
              <p:nvPr/>
            </p:nvSpPr>
            <p:spPr>
              <a:xfrm rot="5400000">
                <a:off x="7100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93"/>
            <p:cNvGrpSpPr/>
            <p:nvPr/>
          </p:nvGrpSpPr>
          <p:grpSpPr>
            <a:xfrm rot="-178491">
              <a:off x="1009926" y="3590501"/>
              <a:ext cx="3051616" cy="1759121"/>
              <a:chOff x="1309815" y="3201048"/>
              <a:chExt cx="3051471" cy="1759038"/>
            </a:xfrm>
          </p:grpSpPr>
          <p:sp>
            <p:nvSpPr>
              <p:cNvPr id="979" name="Google Shape;979;p93"/>
              <p:cNvSpPr txBox="1"/>
              <p:nvPr/>
            </p:nvSpPr>
            <p:spPr>
              <a:xfrm rot="-1677743">
                <a:off x="1340008" y="4242812"/>
                <a:ext cx="1276414" cy="44424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rgbClr val="CC0000"/>
                    </a:solidFill>
                  </a:rPr>
                  <a:t>Agents</a:t>
                </a:r>
                <a:endParaRPr sz="1800">
                  <a:solidFill>
                    <a:srgbClr val="CC0000"/>
                  </a:solidFill>
                </a:endParaRPr>
              </a:p>
            </p:txBody>
          </p:sp>
          <p:cxnSp>
            <p:nvCxnSpPr>
              <p:cNvPr id="980" name="Google Shape;980;p93"/>
              <p:cNvCxnSpPr/>
              <p:nvPr/>
            </p:nvCxnSpPr>
            <p:spPr>
              <a:xfrm rot="8996905">
                <a:off x="2513330" y="3714485"/>
                <a:ext cx="1981111" cy="0"/>
              </a:xfrm>
              <a:prstGeom prst="straightConnector1">
                <a:avLst/>
              </a:prstGeom>
              <a:noFill/>
              <a:ln cap="flat" cmpd="sng" w="76200">
                <a:solidFill>
                  <a:srgbClr val="E06666"/>
                </a:solidFill>
                <a:prstDash val="solid"/>
                <a:round/>
                <a:headEnd len="med" w="med" type="none"/>
                <a:tailEnd len="med" w="med" type="none"/>
              </a:ln>
            </p:spPr>
          </p:cxnSp>
          <p:sp>
            <p:nvSpPr>
              <p:cNvPr id="981" name="Google Shape;981;p93"/>
              <p:cNvSpPr/>
              <p:nvPr/>
            </p:nvSpPr>
            <p:spPr>
              <a:xfrm rot="3597830">
                <a:off x="2736048" y="4048707"/>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3"/>
              <p:cNvSpPr/>
              <p:nvPr/>
            </p:nvSpPr>
            <p:spPr>
              <a:xfrm rot="3597830">
                <a:off x="3175773" y="3794351"/>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3"/>
              <p:cNvSpPr/>
              <p:nvPr/>
            </p:nvSpPr>
            <p:spPr>
              <a:xfrm rot="3597830">
                <a:off x="3615498" y="3539996"/>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3"/>
              <p:cNvSpPr/>
              <p:nvPr/>
            </p:nvSpPr>
            <p:spPr>
              <a:xfrm rot="3597830">
                <a:off x="4055223" y="3285640"/>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5" name="Google Shape;985;p93"/>
          <p:cNvSpPr txBox="1"/>
          <p:nvPr/>
        </p:nvSpPr>
        <p:spPr>
          <a:xfrm>
            <a:off x="223300" y="158825"/>
            <a:ext cx="6846000" cy="5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Proxima Nova"/>
                <a:ea typeface="Proxima Nova"/>
                <a:cs typeface="Proxima Nova"/>
                <a:sym typeface="Proxima Nova"/>
              </a:rPr>
              <a:t>The </a:t>
            </a:r>
            <a:r>
              <a:rPr b="1" i="1" lang="en-US" sz="2400">
                <a:solidFill>
                  <a:srgbClr val="B45F06"/>
                </a:solidFill>
                <a:latin typeface="Proxima Nova"/>
                <a:ea typeface="Proxima Nova"/>
                <a:cs typeface="Proxima Nova"/>
                <a:sym typeface="Proxima Nova"/>
              </a:rPr>
              <a:t>Agent~attribute </a:t>
            </a:r>
            <a:r>
              <a:rPr lang="en-US" sz="2400">
                <a:solidFill>
                  <a:schemeClr val="dk1"/>
                </a:solidFill>
                <a:latin typeface="Proxima Nova"/>
                <a:ea typeface="Proxima Nova"/>
                <a:cs typeface="Proxima Nova"/>
                <a:sym typeface="Proxima Nova"/>
              </a:rPr>
              <a:t>plane</a:t>
            </a:r>
            <a:endParaRPr sz="2400">
              <a:latin typeface="Proxima Nova"/>
              <a:ea typeface="Proxima Nova"/>
              <a:cs typeface="Proxima Nova"/>
              <a:sym typeface="Proxima Nova"/>
            </a:endParaRPr>
          </a:p>
        </p:txBody>
      </p:sp>
      <p:sp>
        <p:nvSpPr>
          <p:cNvPr id="986" name="Google Shape;986;p93"/>
          <p:cNvSpPr txBox="1"/>
          <p:nvPr/>
        </p:nvSpPr>
        <p:spPr>
          <a:xfrm>
            <a:off x="3961000" y="3313350"/>
            <a:ext cx="1709400" cy="8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B45F06"/>
                </a:solidFill>
                <a:latin typeface="Avenir"/>
                <a:ea typeface="Avenir"/>
                <a:cs typeface="Avenir"/>
                <a:sym typeface="Avenir"/>
              </a:rPr>
              <a:t>Which proxy can share what about me?</a:t>
            </a:r>
            <a:endParaRPr b="1" sz="1800">
              <a:solidFill>
                <a:srgbClr val="B45F06"/>
              </a:solidFill>
              <a:latin typeface="Avenir"/>
              <a:ea typeface="Avenir"/>
              <a:cs typeface="Avenir"/>
              <a:sym typeface="Aveni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94"/>
          <p:cNvSpPr/>
          <p:nvPr/>
        </p:nvSpPr>
        <p:spPr>
          <a:xfrm rot="1378">
            <a:off x="2614275" y="2966313"/>
            <a:ext cx="4490400" cy="1157700"/>
          </a:xfrm>
          <a:prstGeom prst="parallelogram">
            <a:avLst>
              <a:gd fmla="val 149442" name="adj"/>
            </a:avLst>
          </a:prstGeom>
          <a:noFill/>
          <a:ln cap="flat" cmpd="sng" w="19050">
            <a:solidFill>
              <a:srgbClr val="FF99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94"/>
          <p:cNvGrpSpPr/>
          <p:nvPr/>
        </p:nvGrpSpPr>
        <p:grpSpPr>
          <a:xfrm>
            <a:off x="1183889" y="174625"/>
            <a:ext cx="7479495" cy="4592564"/>
            <a:chOff x="1162914" y="370500"/>
            <a:chExt cx="7479495" cy="5102849"/>
          </a:xfrm>
        </p:grpSpPr>
        <p:sp>
          <p:nvSpPr>
            <p:cNvPr id="993" name="Google Shape;993;p94"/>
            <p:cNvSpPr/>
            <p:nvPr/>
          </p:nvSpPr>
          <p:spPr>
            <a:xfrm>
              <a:off x="4044193" y="2739664"/>
              <a:ext cx="872100" cy="8811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you</a:t>
              </a:r>
              <a:endParaRPr sz="1800"/>
            </a:p>
          </p:txBody>
        </p:sp>
        <p:grpSp>
          <p:nvGrpSpPr>
            <p:cNvPr id="994" name="Google Shape;994;p94"/>
            <p:cNvGrpSpPr/>
            <p:nvPr/>
          </p:nvGrpSpPr>
          <p:grpSpPr>
            <a:xfrm>
              <a:off x="3705024" y="370500"/>
              <a:ext cx="1661100" cy="2234575"/>
              <a:chOff x="4110837" y="171700"/>
              <a:chExt cx="1661100" cy="2234575"/>
            </a:xfrm>
          </p:grpSpPr>
          <p:sp>
            <p:nvSpPr>
              <p:cNvPr id="995" name="Google Shape;995;p94"/>
              <p:cNvSpPr txBox="1"/>
              <p:nvPr/>
            </p:nvSpPr>
            <p:spPr>
              <a:xfrm>
                <a:off x="4110837" y="171700"/>
                <a:ext cx="1661100" cy="4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1155CC"/>
                    </a:solidFill>
                  </a:rPr>
                  <a:t>Relationships</a:t>
                </a:r>
                <a:endParaRPr sz="1800">
                  <a:solidFill>
                    <a:srgbClr val="1155CC"/>
                  </a:solidFill>
                </a:endParaRPr>
              </a:p>
            </p:txBody>
          </p:sp>
          <p:cxnSp>
            <p:nvCxnSpPr>
              <p:cNvPr id="996" name="Google Shape;996;p94"/>
              <p:cNvCxnSpPr/>
              <p:nvPr/>
            </p:nvCxnSpPr>
            <p:spPr>
              <a:xfrm rot="10800000">
                <a:off x="4863250" y="566375"/>
                <a:ext cx="0" cy="1839900"/>
              </a:xfrm>
              <a:prstGeom prst="straightConnector1">
                <a:avLst/>
              </a:prstGeom>
              <a:noFill/>
              <a:ln cap="flat" cmpd="sng" w="76200">
                <a:solidFill>
                  <a:srgbClr val="1155CC"/>
                </a:solidFill>
                <a:prstDash val="solid"/>
                <a:round/>
                <a:headEnd len="med" w="med" type="none"/>
                <a:tailEnd len="med" w="med" type="none"/>
              </a:ln>
            </p:spPr>
          </p:cxnSp>
          <p:grpSp>
            <p:nvGrpSpPr>
              <p:cNvPr id="997" name="Google Shape;997;p94"/>
              <p:cNvGrpSpPr/>
              <p:nvPr/>
            </p:nvGrpSpPr>
            <p:grpSpPr>
              <a:xfrm>
                <a:off x="4750975" y="769050"/>
                <a:ext cx="241500" cy="1407300"/>
                <a:chOff x="3996625" y="1847200"/>
                <a:chExt cx="241500" cy="1407300"/>
              </a:xfrm>
            </p:grpSpPr>
            <p:sp>
              <p:nvSpPr>
                <p:cNvPr id="998" name="Google Shape;998;p94"/>
                <p:cNvSpPr/>
                <p:nvPr/>
              </p:nvSpPr>
              <p:spPr>
                <a:xfrm>
                  <a:off x="3996625" y="22896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4"/>
                <p:cNvSpPr/>
                <p:nvPr/>
              </p:nvSpPr>
              <p:spPr>
                <a:xfrm>
                  <a:off x="3996625" y="27320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4"/>
                <p:cNvSpPr/>
                <p:nvPr/>
              </p:nvSpPr>
              <p:spPr>
                <a:xfrm>
                  <a:off x="3996625" y="31744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4"/>
                <p:cNvSpPr/>
                <p:nvPr/>
              </p:nvSpPr>
              <p:spPr>
                <a:xfrm>
                  <a:off x="3996625" y="1847200"/>
                  <a:ext cx="241500" cy="80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2" name="Google Shape;1002;p94"/>
            <p:cNvGrpSpPr/>
            <p:nvPr/>
          </p:nvGrpSpPr>
          <p:grpSpPr>
            <a:xfrm>
              <a:off x="5048738" y="2958825"/>
              <a:ext cx="3593672" cy="442800"/>
              <a:chOff x="5454550" y="2760025"/>
              <a:chExt cx="3593672" cy="442800"/>
            </a:xfrm>
          </p:grpSpPr>
          <p:sp>
            <p:nvSpPr>
              <p:cNvPr id="1003" name="Google Shape;1003;p94"/>
              <p:cNvSpPr txBox="1"/>
              <p:nvPr/>
            </p:nvSpPr>
            <p:spPr>
              <a:xfrm>
                <a:off x="7497822" y="2760025"/>
                <a:ext cx="1550400" cy="4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BF9000"/>
                    </a:solidFill>
                  </a:rPr>
                  <a:t>Attributes</a:t>
                </a:r>
                <a:endParaRPr sz="1800">
                  <a:solidFill>
                    <a:srgbClr val="BF9000"/>
                  </a:solidFill>
                </a:endParaRPr>
              </a:p>
            </p:txBody>
          </p:sp>
          <p:cxnSp>
            <p:nvCxnSpPr>
              <p:cNvPr id="1004" name="Google Shape;1004;p94"/>
              <p:cNvCxnSpPr/>
              <p:nvPr/>
            </p:nvCxnSpPr>
            <p:spPr>
              <a:xfrm rot="10800000">
                <a:off x="5454550" y="2981425"/>
                <a:ext cx="1981200" cy="0"/>
              </a:xfrm>
              <a:prstGeom prst="straightConnector1">
                <a:avLst/>
              </a:prstGeom>
              <a:noFill/>
              <a:ln cap="flat" cmpd="sng" w="76200">
                <a:solidFill>
                  <a:srgbClr val="FFD966"/>
                </a:solidFill>
                <a:prstDash val="solid"/>
                <a:round/>
                <a:headEnd len="med" w="med" type="none"/>
                <a:tailEnd len="med" w="med" type="none"/>
              </a:ln>
            </p:spPr>
          </p:cxnSp>
          <p:sp>
            <p:nvSpPr>
              <p:cNvPr id="1005" name="Google Shape;1005;p94"/>
              <p:cNvSpPr/>
              <p:nvPr/>
            </p:nvSpPr>
            <p:spPr>
              <a:xfrm rot="5400000">
                <a:off x="5576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4"/>
              <p:cNvSpPr/>
              <p:nvPr/>
            </p:nvSpPr>
            <p:spPr>
              <a:xfrm rot="5400000">
                <a:off x="6084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4"/>
              <p:cNvSpPr/>
              <p:nvPr/>
            </p:nvSpPr>
            <p:spPr>
              <a:xfrm rot="5400000">
                <a:off x="6592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4"/>
              <p:cNvSpPr/>
              <p:nvPr/>
            </p:nvSpPr>
            <p:spPr>
              <a:xfrm rot="5400000">
                <a:off x="7100925" y="2941375"/>
                <a:ext cx="241500" cy="80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94"/>
            <p:cNvGrpSpPr/>
            <p:nvPr/>
          </p:nvGrpSpPr>
          <p:grpSpPr>
            <a:xfrm rot="-178491">
              <a:off x="1208091" y="3585355"/>
              <a:ext cx="2854772" cy="1815139"/>
              <a:chOff x="1506650" y="3201048"/>
              <a:chExt cx="2854636" cy="1815052"/>
            </a:xfrm>
          </p:grpSpPr>
          <p:sp>
            <p:nvSpPr>
              <p:cNvPr id="1010" name="Google Shape;1010;p94"/>
              <p:cNvSpPr txBox="1"/>
              <p:nvPr/>
            </p:nvSpPr>
            <p:spPr>
              <a:xfrm rot="-1802445">
                <a:off x="1540060" y="4314358"/>
                <a:ext cx="1152980" cy="442884"/>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solidFill>
                      <a:srgbClr val="CC0000"/>
                    </a:solidFill>
                  </a:rPr>
                  <a:t>Agents</a:t>
                </a:r>
                <a:endParaRPr sz="1800">
                  <a:solidFill>
                    <a:srgbClr val="CC0000"/>
                  </a:solidFill>
                </a:endParaRPr>
              </a:p>
            </p:txBody>
          </p:sp>
          <p:cxnSp>
            <p:nvCxnSpPr>
              <p:cNvPr id="1011" name="Google Shape;1011;p94"/>
              <p:cNvCxnSpPr/>
              <p:nvPr/>
            </p:nvCxnSpPr>
            <p:spPr>
              <a:xfrm rot="8996905">
                <a:off x="2513330" y="3714485"/>
                <a:ext cx="1981111" cy="0"/>
              </a:xfrm>
              <a:prstGeom prst="straightConnector1">
                <a:avLst/>
              </a:prstGeom>
              <a:noFill/>
              <a:ln cap="flat" cmpd="sng" w="76200">
                <a:solidFill>
                  <a:srgbClr val="E06666"/>
                </a:solidFill>
                <a:prstDash val="solid"/>
                <a:round/>
                <a:headEnd len="med" w="med" type="none"/>
                <a:tailEnd len="med" w="med" type="none"/>
              </a:ln>
            </p:spPr>
          </p:cxnSp>
          <p:sp>
            <p:nvSpPr>
              <p:cNvPr id="1012" name="Google Shape;1012;p94"/>
              <p:cNvSpPr/>
              <p:nvPr/>
            </p:nvSpPr>
            <p:spPr>
              <a:xfrm rot="3597830">
                <a:off x="2736048" y="4048707"/>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4"/>
              <p:cNvSpPr/>
              <p:nvPr/>
            </p:nvSpPr>
            <p:spPr>
              <a:xfrm rot="3597830">
                <a:off x="3175773" y="3794351"/>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4"/>
              <p:cNvSpPr/>
              <p:nvPr/>
            </p:nvSpPr>
            <p:spPr>
              <a:xfrm rot="3597830">
                <a:off x="3615498" y="3539996"/>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4"/>
              <p:cNvSpPr/>
              <p:nvPr/>
            </p:nvSpPr>
            <p:spPr>
              <a:xfrm rot="3597830">
                <a:off x="4055223" y="3285640"/>
                <a:ext cx="241536" cy="80116"/>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6" name="Google Shape;1016;p94"/>
          <p:cNvSpPr txBox="1"/>
          <p:nvPr/>
        </p:nvSpPr>
        <p:spPr>
          <a:xfrm rot="-449">
            <a:off x="1163975" y="2693541"/>
            <a:ext cx="2297100" cy="272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800">
                <a:latin typeface="Avenir"/>
                <a:ea typeface="Avenir"/>
                <a:cs typeface="Avenir"/>
                <a:sym typeface="Avenir"/>
              </a:rPr>
              <a:t>your notebook: </a:t>
            </a:r>
            <a:r>
              <a:rPr i="1" lang="en-US" sz="1800">
                <a:solidFill>
                  <a:srgbClr val="FF0000"/>
                </a:solidFill>
                <a:latin typeface="Avenir"/>
                <a:ea typeface="Avenir"/>
                <a:cs typeface="Avenir"/>
                <a:sym typeface="Avenir"/>
              </a:rPr>
              <a:t>X</a:t>
            </a:r>
            <a:endParaRPr sz="1800">
              <a:solidFill>
                <a:srgbClr val="FF0000"/>
              </a:solidFill>
              <a:latin typeface="Avenir"/>
              <a:ea typeface="Avenir"/>
              <a:cs typeface="Avenir"/>
              <a:sym typeface="Avenir"/>
            </a:endParaRPr>
          </a:p>
        </p:txBody>
      </p:sp>
      <p:sp>
        <p:nvSpPr>
          <p:cNvPr id="1017" name="Google Shape;1017;p94"/>
          <p:cNvSpPr txBox="1"/>
          <p:nvPr/>
        </p:nvSpPr>
        <p:spPr>
          <a:xfrm rot="-561">
            <a:off x="771875" y="3206038"/>
            <a:ext cx="1839900" cy="272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800">
                <a:latin typeface="Avenir"/>
                <a:ea typeface="Avenir"/>
                <a:cs typeface="Avenir"/>
                <a:sym typeface="Avenir"/>
              </a:rPr>
              <a:t>a cloud agent: </a:t>
            </a:r>
            <a:r>
              <a:rPr i="1" lang="en-US" sz="1800">
                <a:solidFill>
                  <a:srgbClr val="FF0000"/>
                </a:solidFill>
                <a:latin typeface="Avenir"/>
                <a:ea typeface="Avenir"/>
                <a:cs typeface="Avenir"/>
                <a:sym typeface="Avenir"/>
              </a:rPr>
              <a:t>Z</a:t>
            </a:r>
            <a:endParaRPr i="1" sz="1800">
              <a:solidFill>
                <a:srgbClr val="FF0000"/>
              </a:solidFill>
              <a:latin typeface="Avenir"/>
              <a:ea typeface="Avenir"/>
              <a:cs typeface="Avenir"/>
              <a:sym typeface="Avenir"/>
            </a:endParaRPr>
          </a:p>
        </p:txBody>
      </p:sp>
      <p:sp>
        <p:nvSpPr>
          <p:cNvPr id="1018" name="Google Shape;1018;p94"/>
          <p:cNvSpPr txBox="1"/>
          <p:nvPr/>
        </p:nvSpPr>
        <p:spPr>
          <a:xfrm rot="-393">
            <a:off x="1280050" y="2447379"/>
            <a:ext cx="2627100" cy="272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800">
                <a:latin typeface="Avenir"/>
                <a:ea typeface="Avenir"/>
                <a:cs typeface="Avenir"/>
                <a:sym typeface="Avenir"/>
              </a:rPr>
              <a:t>your mobile phone: </a:t>
            </a:r>
            <a:r>
              <a:rPr i="1" lang="en-US" sz="1800">
                <a:solidFill>
                  <a:srgbClr val="FF0000"/>
                </a:solidFill>
                <a:latin typeface="Avenir"/>
                <a:ea typeface="Avenir"/>
                <a:cs typeface="Avenir"/>
                <a:sym typeface="Avenir"/>
              </a:rPr>
              <a:t>W</a:t>
            </a:r>
            <a:endParaRPr i="1" sz="1800">
              <a:solidFill>
                <a:srgbClr val="FF0000"/>
              </a:solidFill>
              <a:latin typeface="Avenir"/>
              <a:ea typeface="Avenir"/>
              <a:cs typeface="Avenir"/>
              <a:sym typeface="Avenir"/>
            </a:endParaRPr>
          </a:p>
        </p:txBody>
      </p:sp>
      <p:sp>
        <p:nvSpPr>
          <p:cNvPr id="1019" name="Google Shape;1019;p94"/>
          <p:cNvSpPr txBox="1"/>
          <p:nvPr/>
        </p:nvSpPr>
        <p:spPr>
          <a:xfrm rot="-449">
            <a:off x="771875" y="2950716"/>
            <a:ext cx="2297100" cy="272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sz="1800">
                <a:latin typeface="Avenir"/>
                <a:ea typeface="Avenir"/>
                <a:cs typeface="Avenir"/>
                <a:sym typeface="Avenir"/>
              </a:rPr>
              <a:t>your iPad: </a:t>
            </a:r>
            <a:r>
              <a:rPr i="1" lang="en-US" sz="1800">
                <a:solidFill>
                  <a:srgbClr val="FF0000"/>
                </a:solidFill>
                <a:latin typeface="Avenir"/>
                <a:ea typeface="Avenir"/>
                <a:cs typeface="Avenir"/>
                <a:sym typeface="Avenir"/>
              </a:rPr>
              <a:t>Y</a:t>
            </a:r>
            <a:endParaRPr i="1" sz="1800">
              <a:solidFill>
                <a:srgbClr val="FF0000"/>
              </a:solidFill>
              <a:latin typeface="Avenir"/>
              <a:ea typeface="Avenir"/>
              <a:cs typeface="Avenir"/>
              <a:sym typeface="Avenir"/>
            </a:endParaRPr>
          </a:p>
        </p:txBody>
      </p:sp>
      <p:cxnSp>
        <p:nvCxnSpPr>
          <p:cNvPr id="1020" name="Google Shape;1020;p94"/>
          <p:cNvCxnSpPr/>
          <p:nvPr/>
        </p:nvCxnSpPr>
        <p:spPr>
          <a:xfrm rot="10800000">
            <a:off x="3754775" y="2791127"/>
            <a:ext cx="0" cy="205800"/>
          </a:xfrm>
          <a:prstGeom prst="straightConnector1">
            <a:avLst/>
          </a:prstGeom>
          <a:noFill/>
          <a:ln cap="flat" cmpd="sng" w="9525">
            <a:solidFill>
              <a:srgbClr val="999999"/>
            </a:solidFill>
            <a:prstDash val="solid"/>
            <a:round/>
            <a:headEnd len="med" w="med" type="none"/>
            <a:tailEnd len="med" w="med" type="none"/>
          </a:ln>
        </p:spPr>
      </p:cxnSp>
      <p:cxnSp>
        <p:nvCxnSpPr>
          <p:cNvPr id="1021" name="Google Shape;1021;p94"/>
          <p:cNvCxnSpPr/>
          <p:nvPr/>
        </p:nvCxnSpPr>
        <p:spPr>
          <a:xfrm rot="10800000">
            <a:off x="3328531" y="3030085"/>
            <a:ext cx="0" cy="205800"/>
          </a:xfrm>
          <a:prstGeom prst="straightConnector1">
            <a:avLst/>
          </a:prstGeom>
          <a:noFill/>
          <a:ln cap="flat" cmpd="sng" w="9525">
            <a:solidFill>
              <a:srgbClr val="999999"/>
            </a:solidFill>
            <a:prstDash val="solid"/>
            <a:round/>
            <a:headEnd len="med" w="med" type="none"/>
            <a:tailEnd len="med" w="med" type="none"/>
          </a:ln>
        </p:spPr>
      </p:cxnSp>
      <p:cxnSp>
        <p:nvCxnSpPr>
          <p:cNvPr id="1022" name="Google Shape;1022;p94"/>
          <p:cNvCxnSpPr/>
          <p:nvPr/>
        </p:nvCxnSpPr>
        <p:spPr>
          <a:xfrm rot="10800000">
            <a:off x="2899906" y="3278688"/>
            <a:ext cx="0" cy="205800"/>
          </a:xfrm>
          <a:prstGeom prst="straightConnector1">
            <a:avLst/>
          </a:prstGeom>
          <a:noFill/>
          <a:ln cap="flat" cmpd="sng" w="9525">
            <a:solidFill>
              <a:srgbClr val="999999"/>
            </a:solidFill>
            <a:prstDash val="solid"/>
            <a:round/>
            <a:headEnd len="med" w="med" type="none"/>
            <a:tailEnd len="med" w="med" type="none"/>
          </a:ln>
        </p:spPr>
      </p:cxnSp>
      <p:cxnSp>
        <p:nvCxnSpPr>
          <p:cNvPr id="1023" name="Google Shape;1023;p94"/>
          <p:cNvCxnSpPr/>
          <p:nvPr/>
        </p:nvCxnSpPr>
        <p:spPr>
          <a:xfrm rot="10800000">
            <a:off x="2471281" y="3544435"/>
            <a:ext cx="0" cy="205800"/>
          </a:xfrm>
          <a:prstGeom prst="straightConnector1">
            <a:avLst/>
          </a:prstGeom>
          <a:noFill/>
          <a:ln cap="flat" cmpd="sng" w="9525">
            <a:solidFill>
              <a:srgbClr val="999999"/>
            </a:solidFill>
            <a:prstDash val="solid"/>
            <a:round/>
            <a:headEnd len="med" w="med" type="none"/>
            <a:tailEnd len="med" w="med" type="none"/>
          </a:ln>
        </p:spPr>
      </p:cxnSp>
      <p:sp>
        <p:nvSpPr>
          <p:cNvPr id="1024" name="Google Shape;1024;p94"/>
          <p:cNvSpPr/>
          <p:nvPr/>
        </p:nvSpPr>
        <p:spPr>
          <a:xfrm>
            <a:off x="4789925" y="2996918"/>
            <a:ext cx="3641100" cy="15561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025" name="Google Shape;1025;p94"/>
          <p:cNvSpPr txBox="1"/>
          <p:nvPr/>
        </p:nvSpPr>
        <p:spPr>
          <a:xfrm rot="-733">
            <a:off x="5202575" y="3544462"/>
            <a:ext cx="2815800" cy="20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B45F06"/>
                </a:solidFill>
                <a:latin typeface="Avenir"/>
                <a:ea typeface="Avenir"/>
                <a:cs typeface="Avenir"/>
                <a:sym typeface="Avenir"/>
              </a:rPr>
              <a:t>1: ADD( [</a:t>
            </a:r>
            <a:r>
              <a:rPr i="1" lang="en-US" sz="1200">
                <a:solidFill>
                  <a:srgbClr val="FF0000"/>
                </a:solidFill>
                <a:latin typeface="Avenir"/>
                <a:ea typeface="Avenir"/>
                <a:cs typeface="Avenir"/>
                <a:sym typeface="Avenir"/>
              </a:rPr>
              <a:t>W</a:t>
            </a:r>
            <a:r>
              <a:rPr lang="en-US" sz="1200">
                <a:solidFill>
                  <a:srgbClr val="B45F06"/>
                </a:solidFill>
                <a:latin typeface="Avenir"/>
                <a:ea typeface="Avenir"/>
                <a:cs typeface="Avenir"/>
                <a:sym typeface="Avenir"/>
              </a:rPr>
              <a:t>, </a:t>
            </a:r>
            <a:r>
              <a:rPr i="1" lang="en-US" sz="1200">
                <a:solidFill>
                  <a:srgbClr val="FF0000"/>
                </a:solidFill>
                <a:latin typeface="Avenir"/>
                <a:ea typeface="Avenir"/>
                <a:cs typeface="Avenir"/>
                <a:sym typeface="Avenir"/>
              </a:rPr>
              <a:t>X</a:t>
            </a:r>
            <a:r>
              <a:rPr lang="en-US" sz="1200">
                <a:solidFill>
                  <a:srgbClr val="B45F06"/>
                </a:solidFill>
                <a:latin typeface="Avenir"/>
                <a:ea typeface="Avenir"/>
                <a:cs typeface="Avenir"/>
                <a:sym typeface="Avenir"/>
              </a:rPr>
              <a:t>, </a:t>
            </a:r>
            <a:r>
              <a:rPr i="1" lang="en-US" sz="1200">
                <a:solidFill>
                  <a:srgbClr val="FF0000"/>
                </a:solidFill>
                <a:latin typeface="Avenir"/>
                <a:ea typeface="Avenir"/>
                <a:cs typeface="Avenir"/>
                <a:sym typeface="Avenir"/>
              </a:rPr>
              <a:t>Y</a:t>
            </a:r>
            <a:r>
              <a:rPr lang="en-US" sz="1200">
                <a:solidFill>
                  <a:srgbClr val="B45F06"/>
                </a:solidFill>
                <a:latin typeface="Avenir"/>
                <a:ea typeface="Avenir"/>
                <a:cs typeface="Avenir"/>
                <a:sym typeface="Avenir"/>
              </a:rPr>
              <a:t>], [</a:t>
            </a:r>
            <a:r>
              <a:rPr b="1" lang="en-US" sz="1200">
                <a:solidFill>
                  <a:srgbClr val="B45F06"/>
                </a:solidFill>
                <a:latin typeface="Avenir"/>
                <a:ea typeface="Avenir"/>
                <a:cs typeface="Avenir"/>
                <a:sym typeface="Avenir"/>
              </a:rPr>
              <a:t>PROVE</a:t>
            </a:r>
            <a:r>
              <a:rPr lang="en-US" sz="1200">
                <a:solidFill>
                  <a:srgbClr val="B45F06"/>
                </a:solidFill>
                <a:latin typeface="Avenir"/>
                <a:ea typeface="Avenir"/>
                <a:cs typeface="Avenir"/>
                <a:sym typeface="Avenir"/>
              </a:rPr>
              <a:t>] )</a:t>
            </a:r>
            <a:endParaRPr sz="1200">
              <a:solidFill>
                <a:srgbClr val="B45F06"/>
              </a:solidFill>
              <a:latin typeface="Avenir"/>
              <a:ea typeface="Avenir"/>
              <a:cs typeface="Avenir"/>
              <a:sym typeface="Avenir"/>
            </a:endParaRPr>
          </a:p>
        </p:txBody>
      </p:sp>
      <p:sp>
        <p:nvSpPr>
          <p:cNvPr id="1026" name="Google Shape;1026;p94"/>
          <p:cNvSpPr txBox="1"/>
          <p:nvPr/>
        </p:nvSpPr>
        <p:spPr>
          <a:xfrm rot="-733">
            <a:off x="5202575" y="3955942"/>
            <a:ext cx="2815800" cy="20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B45F06"/>
                </a:solidFill>
                <a:latin typeface="Avenir"/>
                <a:ea typeface="Avenir"/>
                <a:cs typeface="Avenir"/>
                <a:sym typeface="Avenir"/>
              </a:rPr>
              <a:t>3: ADD( [</a:t>
            </a:r>
            <a:r>
              <a:rPr i="1" lang="en-US" sz="1200">
                <a:solidFill>
                  <a:srgbClr val="FF0000"/>
                </a:solidFill>
                <a:latin typeface="Avenir"/>
                <a:ea typeface="Avenir"/>
                <a:cs typeface="Avenir"/>
                <a:sym typeface="Avenir"/>
              </a:rPr>
              <a:t>Z</a:t>
            </a:r>
            <a:r>
              <a:rPr lang="en-US" sz="1200">
                <a:solidFill>
                  <a:srgbClr val="B45F06"/>
                </a:solidFill>
                <a:latin typeface="Avenir"/>
                <a:ea typeface="Avenir"/>
                <a:cs typeface="Avenir"/>
                <a:sym typeface="Avenir"/>
              </a:rPr>
              <a:t>], [] )</a:t>
            </a:r>
            <a:endParaRPr sz="1200">
              <a:solidFill>
                <a:srgbClr val="B45F06"/>
              </a:solidFill>
              <a:latin typeface="Avenir"/>
              <a:ea typeface="Avenir"/>
              <a:cs typeface="Avenir"/>
              <a:sym typeface="Avenir"/>
            </a:endParaRPr>
          </a:p>
        </p:txBody>
      </p:sp>
      <p:sp>
        <p:nvSpPr>
          <p:cNvPr id="1027" name="Google Shape;1027;p94"/>
          <p:cNvSpPr txBox="1"/>
          <p:nvPr/>
        </p:nvSpPr>
        <p:spPr>
          <a:xfrm rot="-703">
            <a:off x="5202575" y="4161687"/>
            <a:ext cx="2933100" cy="20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B45F06"/>
                </a:solidFill>
                <a:latin typeface="Avenir"/>
                <a:ea typeface="Avenir"/>
                <a:cs typeface="Avenir"/>
                <a:sym typeface="Avenir"/>
              </a:rPr>
              <a:t>4: POLICY( 2 of [</a:t>
            </a:r>
            <a:r>
              <a:rPr i="1" lang="en-US" sz="1200">
                <a:solidFill>
                  <a:srgbClr val="FF0000"/>
                </a:solidFill>
                <a:latin typeface="Avenir"/>
                <a:ea typeface="Avenir"/>
                <a:cs typeface="Avenir"/>
                <a:sym typeface="Avenir"/>
              </a:rPr>
              <a:t>W</a:t>
            </a:r>
            <a:r>
              <a:rPr i="1" lang="en-US" sz="1200">
                <a:solidFill>
                  <a:srgbClr val="B45F06"/>
                </a:solidFill>
                <a:latin typeface="Avenir"/>
                <a:ea typeface="Avenir"/>
                <a:cs typeface="Avenir"/>
                <a:sym typeface="Avenir"/>
              </a:rPr>
              <a:t>, </a:t>
            </a:r>
            <a:r>
              <a:rPr i="1" lang="en-US" sz="1200">
                <a:solidFill>
                  <a:srgbClr val="FF0000"/>
                </a:solidFill>
                <a:latin typeface="Avenir"/>
                <a:ea typeface="Avenir"/>
                <a:cs typeface="Avenir"/>
                <a:sym typeface="Avenir"/>
              </a:rPr>
              <a:t>X</a:t>
            </a:r>
            <a:r>
              <a:rPr i="1" lang="en-US" sz="1200">
                <a:solidFill>
                  <a:srgbClr val="B45F06"/>
                </a:solidFill>
                <a:latin typeface="Avenir"/>
                <a:ea typeface="Avenir"/>
                <a:cs typeface="Avenir"/>
                <a:sym typeface="Avenir"/>
              </a:rPr>
              <a:t>, </a:t>
            </a:r>
            <a:r>
              <a:rPr i="1" lang="en-US" sz="1200">
                <a:solidFill>
                  <a:srgbClr val="FF0000"/>
                </a:solidFill>
                <a:latin typeface="Avenir"/>
                <a:ea typeface="Avenir"/>
                <a:cs typeface="Avenir"/>
                <a:sym typeface="Avenir"/>
              </a:rPr>
              <a:t>Y</a:t>
            </a:r>
            <a:r>
              <a:rPr i="1" lang="en-US" sz="1200">
                <a:solidFill>
                  <a:srgbClr val="B45F06"/>
                </a:solidFill>
                <a:latin typeface="Avenir"/>
                <a:ea typeface="Avenir"/>
                <a:cs typeface="Avenir"/>
                <a:sym typeface="Avenir"/>
              </a:rPr>
              <a:t>, </a:t>
            </a:r>
            <a:r>
              <a:rPr i="1" lang="en-US" sz="1200">
                <a:solidFill>
                  <a:srgbClr val="FF0000"/>
                </a:solidFill>
                <a:latin typeface="Avenir"/>
                <a:ea typeface="Avenir"/>
                <a:cs typeface="Avenir"/>
                <a:sym typeface="Avenir"/>
              </a:rPr>
              <a:t>Z</a:t>
            </a:r>
            <a:r>
              <a:rPr lang="en-US" sz="1200">
                <a:solidFill>
                  <a:srgbClr val="B45F06"/>
                </a:solidFill>
                <a:latin typeface="Avenir"/>
                <a:ea typeface="Avenir"/>
                <a:cs typeface="Avenir"/>
                <a:sym typeface="Avenir"/>
              </a:rPr>
              <a:t>], [REVOKE] )</a:t>
            </a:r>
            <a:endParaRPr sz="1200">
              <a:solidFill>
                <a:srgbClr val="B45F06"/>
              </a:solidFill>
              <a:latin typeface="Avenir"/>
              <a:ea typeface="Avenir"/>
              <a:cs typeface="Avenir"/>
              <a:sym typeface="Avenir"/>
            </a:endParaRPr>
          </a:p>
        </p:txBody>
      </p:sp>
      <p:sp>
        <p:nvSpPr>
          <p:cNvPr id="1028" name="Google Shape;1028;p94"/>
          <p:cNvSpPr txBox="1"/>
          <p:nvPr/>
        </p:nvSpPr>
        <p:spPr>
          <a:xfrm rot="-625">
            <a:off x="5202575" y="3750208"/>
            <a:ext cx="3301500" cy="20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B45F06"/>
                </a:solidFill>
                <a:latin typeface="Avenir"/>
                <a:ea typeface="Avenir"/>
                <a:cs typeface="Avenir"/>
                <a:sym typeface="Avenir"/>
              </a:rPr>
              <a:t>2: POLICY( 2 of [</a:t>
            </a:r>
            <a:r>
              <a:rPr i="1" lang="en-US" sz="1200">
                <a:solidFill>
                  <a:srgbClr val="FF0000"/>
                </a:solidFill>
                <a:latin typeface="Avenir"/>
                <a:ea typeface="Avenir"/>
                <a:cs typeface="Avenir"/>
                <a:sym typeface="Avenir"/>
              </a:rPr>
              <a:t>W</a:t>
            </a:r>
            <a:r>
              <a:rPr i="1" lang="en-US" sz="1200">
                <a:solidFill>
                  <a:srgbClr val="B45F06"/>
                </a:solidFill>
                <a:latin typeface="Avenir"/>
                <a:ea typeface="Avenir"/>
                <a:cs typeface="Avenir"/>
                <a:sym typeface="Avenir"/>
              </a:rPr>
              <a:t>, </a:t>
            </a:r>
            <a:r>
              <a:rPr i="1" lang="en-US" sz="1200">
                <a:solidFill>
                  <a:srgbClr val="FF0000"/>
                </a:solidFill>
                <a:latin typeface="Avenir"/>
                <a:ea typeface="Avenir"/>
                <a:cs typeface="Avenir"/>
                <a:sym typeface="Avenir"/>
              </a:rPr>
              <a:t>X</a:t>
            </a:r>
            <a:r>
              <a:rPr i="1" lang="en-US" sz="1200">
                <a:solidFill>
                  <a:srgbClr val="B45F06"/>
                </a:solidFill>
                <a:latin typeface="Avenir"/>
                <a:ea typeface="Avenir"/>
                <a:cs typeface="Avenir"/>
                <a:sym typeface="Avenir"/>
              </a:rPr>
              <a:t>, </a:t>
            </a:r>
            <a:r>
              <a:rPr i="1" lang="en-US" sz="1200">
                <a:solidFill>
                  <a:srgbClr val="FF0000"/>
                </a:solidFill>
                <a:latin typeface="Avenir"/>
                <a:ea typeface="Avenir"/>
                <a:cs typeface="Avenir"/>
                <a:sym typeface="Avenir"/>
              </a:rPr>
              <a:t>Y</a:t>
            </a:r>
            <a:r>
              <a:rPr lang="en-US" sz="1200">
                <a:solidFill>
                  <a:srgbClr val="B45F06"/>
                </a:solidFill>
                <a:latin typeface="Avenir"/>
                <a:ea typeface="Avenir"/>
                <a:cs typeface="Avenir"/>
                <a:sym typeface="Avenir"/>
              </a:rPr>
              <a:t>], [GRANT] )</a:t>
            </a:r>
            <a:endParaRPr sz="1200">
              <a:solidFill>
                <a:srgbClr val="B45F06"/>
              </a:solidFill>
              <a:latin typeface="Avenir"/>
              <a:ea typeface="Avenir"/>
              <a:cs typeface="Avenir"/>
              <a:sym typeface="Avenir"/>
            </a:endParaRPr>
          </a:p>
        </p:txBody>
      </p:sp>
      <p:sp>
        <p:nvSpPr>
          <p:cNvPr id="1029" name="Google Shape;1029;p94"/>
          <p:cNvSpPr txBox="1"/>
          <p:nvPr/>
        </p:nvSpPr>
        <p:spPr>
          <a:xfrm rot="-733">
            <a:off x="5202575" y="4367422"/>
            <a:ext cx="2815800" cy="20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rgbClr val="B45F06"/>
                </a:solidFill>
                <a:latin typeface="Avenir"/>
                <a:ea typeface="Avenir"/>
                <a:cs typeface="Avenir"/>
                <a:sym typeface="Avenir"/>
              </a:rPr>
              <a:t>5: REVOKE( </a:t>
            </a:r>
            <a:r>
              <a:rPr b="1" i="1" lang="en-US" sz="1200">
                <a:solidFill>
                  <a:srgbClr val="FF0000"/>
                </a:solidFill>
                <a:latin typeface="Avenir"/>
                <a:ea typeface="Avenir"/>
                <a:cs typeface="Avenir"/>
                <a:sym typeface="Avenir"/>
              </a:rPr>
              <a:t>W</a:t>
            </a:r>
            <a:r>
              <a:rPr b="1" lang="en-US" sz="1200">
                <a:solidFill>
                  <a:srgbClr val="B45F06"/>
                </a:solidFill>
                <a:latin typeface="Avenir"/>
                <a:ea typeface="Avenir"/>
                <a:cs typeface="Avenir"/>
                <a:sym typeface="Avenir"/>
              </a:rPr>
              <a:t>, [</a:t>
            </a:r>
            <a:r>
              <a:rPr b="1" i="1" lang="en-US" sz="1200">
                <a:solidFill>
                  <a:srgbClr val="FF0000"/>
                </a:solidFill>
                <a:latin typeface="Avenir"/>
                <a:ea typeface="Avenir"/>
                <a:cs typeface="Avenir"/>
                <a:sym typeface="Avenir"/>
              </a:rPr>
              <a:t>σ-X</a:t>
            </a:r>
            <a:r>
              <a:rPr b="1" i="1" lang="en-US" sz="1200">
                <a:solidFill>
                  <a:srgbClr val="B45F06"/>
                </a:solidFill>
                <a:latin typeface="Avenir"/>
                <a:ea typeface="Avenir"/>
                <a:cs typeface="Avenir"/>
                <a:sym typeface="Avenir"/>
              </a:rPr>
              <a:t>, </a:t>
            </a:r>
            <a:r>
              <a:rPr b="1" i="1" lang="en-US" sz="1200">
                <a:solidFill>
                  <a:srgbClr val="FF0000"/>
                </a:solidFill>
                <a:latin typeface="Avenir"/>
                <a:ea typeface="Avenir"/>
                <a:cs typeface="Avenir"/>
                <a:sym typeface="Avenir"/>
              </a:rPr>
              <a:t>σ-Y</a:t>
            </a:r>
            <a:r>
              <a:rPr b="1" lang="en-US" sz="1200">
                <a:solidFill>
                  <a:srgbClr val="B45F06"/>
                </a:solidFill>
                <a:latin typeface="Avenir"/>
                <a:ea typeface="Avenir"/>
                <a:cs typeface="Avenir"/>
                <a:sym typeface="Avenir"/>
              </a:rPr>
              <a:t>] )</a:t>
            </a:r>
            <a:endParaRPr b="1" sz="1200">
              <a:solidFill>
                <a:srgbClr val="B45F06"/>
              </a:solidFill>
              <a:latin typeface="Avenir"/>
              <a:ea typeface="Avenir"/>
              <a:cs typeface="Avenir"/>
              <a:sym typeface="Avenir"/>
            </a:endParaRPr>
          </a:p>
        </p:txBody>
      </p:sp>
      <p:sp>
        <p:nvSpPr>
          <p:cNvPr id="1030" name="Google Shape;1030;p94"/>
          <p:cNvSpPr txBox="1"/>
          <p:nvPr/>
        </p:nvSpPr>
        <p:spPr>
          <a:xfrm>
            <a:off x="244275" y="0"/>
            <a:ext cx="6846000" cy="54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chemeClr val="dk1"/>
                </a:solidFill>
                <a:latin typeface="Proxima Nova"/>
                <a:ea typeface="Proxima Nova"/>
                <a:cs typeface="Proxima Nova"/>
                <a:sym typeface="Proxima Nova"/>
              </a:rPr>
              <a:t>Lost Phone Example</a:t>
            </a:r>
            <a:endParaRPr b="1" sz="24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9"/>
          <p:cNvSpPr txBox="1"/>
          <p:nvPr/>
        </p:nvSpPr>
        <p:spPr>
          <a:xfrm>
            <a:off x="728250" y="363725"/>
            <a:ext cx="7541400" cy="6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414042"/>
                </a:solidFill>
                <a:latin typeface="Proxima Nova"/>
                <a:ea typeface="Proxima Nova"/>
                <a:cs typeface="Proxima Nova"/>
                <a:sym typeface="Proxima Nova"/>
              </a:rPr>
              <a:t>Third Party IDP (Federated Identity)</a:t>
            </a:r>
            <a:endParaRPr b="1" sz="2800">
              <a:solidFill>
                <a:srgbClr val="414042"/>
              </a:solidFill>
              <a:latin typeface="Proxima Nova"/>
              <a:ea typeface="Proxima Nova"/>
              <a:cs typeface="Proxima Nova"/>
              <a:sym typeface="Proxima Nova"/>
            </a:endParaRPr>
          </a:p>
        </p:txBody>
      </p:sp>
      <p:grpSp>
        <p:nvGrpSpPr>
          <p:cNvPr id="258" name="Google Shape;258;p39"/>
          <p:cNvGrpSpPr/>
          <p:nvPr/>
        </p:nvGrpSpPr>
        <p:grpSpPr>
          <a:xfrm>
            <a:off x="1111290" y="3406391"/>
            <a:ext cx="6921413" cy="842314"/>
            <a:chOff x="838200" y="4297265"/>
            <a:chExt cx="7162800" cy="935904"/>
          </a:xfrm>
        </p:grpSpPr>
        <p:sp>
          <p:nvSpPr>
            <p:cNvPr id="259" name="Google Shape;259;p39"/>
            <p:cNvSpPr txBox="1"/>
            <p:nvPr/>
          </p:nvSpPr>
          <p:spPr>
            <a:xfrm>
              <a:off x="838200" y="4520941"/>
              <a:ext cx="2041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Avenir"/>
                  <a:ea typeface="Avenir"/>
                  <a:cs typeface="Avenir"/>
                  <a:sym typeface="Avenir"/>
                </a:rPr>
                <a:t>Standards: </a:t>
              </a:r>
              <a:endParaRPr sz="2800">
                <a:solidFill>
                  <a:schemeClr val="dk1"/>
                </a:solidFill>
                <a:latin typeface="Avenir"/>
                <a:ea typeface="Avenir"/>
                <a:cs typeface="Avenir"/>
                <a:sym typeface="Avenir"/>
              </a:endParaRPr>
            </a:p>
          </p:txBody>
        </p:sp>
        <p:pic>
          <p:nvPicPr>
            <p:cNvPr descr="download.jpg" id="260" name="Google Shape;260;p39"/>
            <p:cNvPicPr preferRelativeResize="0"/>
            <p:nvPr/>
          </p:nvPicPr>
          <p:blipFill rotWithShape="1">
            <a:blip r:embed="rId3">
              <a:alphaModFix/>
            </a:blip>
            <a:srcRect b="0" l="0" r="0" t="0"/>
            <a:stretch/>
          </p:blipFill>
          <p:spPr>
            <a:xfrm>
              <a:off x="4601532" y="4297275"/>
              <a:ext cx="929406" cy="925278"/>
            </a:xfrm>
            <a:prstGeom prst="rect">
              <a:avLst/>
            </a:prstGeom>
            <a:noFill/>
            <a:ln>
              <a:noFill/>
            </a:ln>
          </p:spPr>
        </p:pic>
        <p:pic>
          <p:nvPicPr>
            <p:cNvPr descr="download.png" id="261" name="Google Shape;261;p39"/>
            <p:cNvPicPr preferRelativeResize="0"/>
            <p:nvPr/>
          </p:nvPicPr>
          <p:blipFill rotWithShape="1">
            <a:blip r:embed="rId4">
              <a:alphaModFix/>
            </a:blip>
            <a:srcRect b="0" l="0" r="0" t="0"/>
            <a:stretch/>
          </p:blipFill>
          <p:spPr>
            <a:xfrm>
              <a:off x="6019800" y="4297265"/>
              <a:ext cx="1981200" cy="935904"/>
            </a:xfrm>
            <a:prstGeom prst="rect">
              <a:avLst/>
            </a:prstGeom>
            <a:noFill/>
            <a:ln>
              <a:noFill/>
            </a:ln>
          </p:spPr>
        </p:pic>
        <p:pic>
          <p:nvPicPr>
            <p:cNvPr descr="download.jpg" id="262" name="Google Shape;262;p39"/>
            <p:cNvPicPr preferRelativeResize="0"/>
            <p:nvPr/>
          </p:nvPicPr>
          <p:blipFill rotWithShape="1">
            <a:blip r:embed="rId5">
              <a:alphaModFix/>
            </a:blip>
            <a:srcRect b="0" l="0" r="0" t="0"/>
            <a:stretch/>
          </p:blipFill>
          <p:spPr>
            <a:xfrm>
              <a:off x="2999344" y="4307883"/>
              <a:ext cx="1191656" cy="925286"/>
            </a:xfrm>
            <a:prstGeom prst="rect">
              <a:avLst/>
            </a:prstGeom>
            <a:noFill/>
            <a:ln>
              <a:noFill/>
            </a:ln>
          </p:spPr>
        </p:pic>
      </p:grpSp>
      <p:grpSp>
        <p:nvGrpSpPr>
          <p:cNvPr id="263" name="Google Shape;263;p39"/>
          <p:cNvGrpSpPr/>
          <p:nvPr/>
        </p:nvGrpSpPr>
        <p:grpSpPr>
          <a:xfrm>
            <a:off x="1358774" y="1181890"/>
            <a:ext cx="6426464" cy="2011139"/>
            <a:chOff x="990600" y="1409700"/>
            <a:chExt cx="7162800" cy="2209800"/>
          </a:xfrm>
        </p:grpSpPr>
        <p:sp>
          <p:nvSpPr>
            <p:cNvPr id="264" name="Google Shape;264;p39"/>
            <p:cNvSpPr/>
            <p:nvPr/>
          </p:nvSpPr>
          <p:spPr>
            <a:xfrm>
              <a:off x="6400800" y="1682092"/>
              <a:ext cx="1752600" cy="1752600"/>
            </a:xfrm>
            <a:prstGeom prst="ellipse">
              <a:avLst/>
            </a:prstGeom>
            <a:gradFill>
              <a:gsLst>
                <a:gs pos="0">
                  <a:srgbClr val="3E7FCD"/>
                </a:gs>
                <a:gs pos="100000">
                  <a:srgbClr val="96C0F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lt1"/>
                  </a:solidFill>
                  <a:latin typeface="Calibri"/>
                  <a:ea typeface="Calibri"/>
                  <a:cs typeface="Calibri"/>
                  <a:sym typeface="Calibri"/>
                </a:rPr>
                <a:t>Org</a:t>
              </a:r>
              <a:endParaRPr b="1" sz="4800">
                <a:solidFill>
                  <a:schemeClr val="lt1"/>
                </a:solidFill>
                <a:latin typeface="Calibri"/>
                <a:ea typeface="Calibri"/>
                <a:cs typeface="Calibri"/>
                <a:sym typeface="Calibri"/>
              </a:endParaRPr>
            </a:p>
          </p:txBody>
        </p:sp>
        <p:grpSp>
          <p:nvGrpSpPr>
            <p:cNvPr id="265" name="Google Shape;265;p39"/>
            <p:cNvGrpSpPr/>
            <p:nvPr/>
          </p:nvGrpSpPr>
          <p:grpSpPr>
            <a:xfrm>
              <a:off x="990600" y="2037037"/>
              <a:ext cx="1136700" cy="1049064"/>
              <a:chOff x="1377980" y="2722837"/>
              <a:chExt cx="1136700" cy="1049064"/>
            </a:xfrm>
          </p:grpSpPr>
          <p:pic>
            <p:nvPicPr>
              <p:cNvPr descr="download.png" id="266" name="Google Shape;266;p39"/>
              <p:cNvPicPr preferRelativeResize="0"/>
              <p:nvPr/>
            </p:nvPicPr>
            <p:blipFill rotWithShape="1">
              <a:blip r:embed="rId6">
                <a:alphaModFix/>
              </a:blip>
              <a:srcRect b="0" l="0" r="0" t="0"/>
              <a:stretch/>
            </p:blipFill>
            <p:spPr>
              <a:xfrm>
                <a:off x="1411234" y="2722837"/>
                <a:ext cx="1049062" cy="1049064"/>
              </a:xfrm>
              <a:prstGeom prst="rect">
                <a:avLst/>
              </a:prstGeom>
              <a:noFill/>
              <a:ln>
                <a:noFill/>
              </a:ln>
            </p:spPr>
          </p:pic>
          <p:sp>
            <p:nvSpPr>
              <p:cNvPr id="267" name="Google Shape;267;p39"/>
              <p:cNvSpPr txBox="1"/>
              <p:nvPr/>
            </p:nvSpPr>
            <p:spPr>
              <a:xfrm>
                <a:off x="1377980" y="2962385"/>
                <a:ext cx="11367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You</a:t>
                </a:r>
                <a:endParaRPr sz="2800">
                  <a:solidFill>
                    <a:schemeClr val="dk1"/>
                  </a:solidFill>
                  <a:latin typeface="Calibri"/>
                  <a:ea typeface="Calibri"/>
                  <a:cs typeface="Calibri"/>
                  <a:sym typeface="Calibri"/>
                </a:endParaRPr>
              </a:p>
            </p:txBody>
          </p:sp>
        </p:grpSp>
        <p:cxnSp>
          <p:nvCxnSpPr>
            <p:cNvPr id="268" name="Google Shape;268;p39"/>
            <p:cNvCxnSpPr>
              <a:stCxn id="266" idx="3"/>
            </p:cNvCxnSpPr>
            <p:nvPr/>
          </p:nvCxnSpPr>
          <p:spPr>
            <a:xfrm>
              <a:off x="2072916" y="2561569"/>
              <a:ext cx="1170900" cy="0"/>
            </a:xfrm>
            <a:prstGeom prst="straightConnector1">
              <a:avLst/>
            </a:prstGeom>
            <a:noFill/>
            <a:ln cap="flat" cmpd="sng" w="57150">
              <a:solidFill>
                <a:schemeClr val="dk1"/>
              </a:solidFill>
              <a:prstDash val="solid"/>
              <a:round/>
              <a:headEnd len="sm" w="sm" type="none"/>
              <a:tailEnd len="med" w="med" type="stealth"/>
            </a:ln>
          </p:spPr>
        </p:cxnSp>
        <p:sp>
          <p:nvSpPr>
            <p:cNvPr id="269" name="Google Shape;269;p39"/>
            <p:cNvSpPr/>
            <p:nvPr/>
          </p:nvSpPr>
          <p:spPr>
            <a:xfrm>
              <a:off x="3243756" y="1409700"/>
              <a:ext cx="2209800" cy="2209800"/>
            </a:xfrm>
            <a:prstGeom prst="ellipse">
              <a:avLst/>
            </a:prstGeom>
            <a:gradFill>
              <a:gsLst>
                <a:gs pos="0">
                  <a:srgbClr val="D13F3B"/>
                </a:gs>
                <a:gs pos="100000">
                  <a:srgbClr val="FF9995"/>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Calibri"/>
                  <a:ea typeface="Calibri"/>
                  <a:cs typeface="Calibri"/>
                  <a:sym typeface="Calibri"/>
                </a:rPr>
                <a:t>IDP</a:t>
              </a:r>
              <a:endParaRPr b="1" sz="6000">
                <a:solidFill>
                  <a:schemeClr val="lt1"/>
                </a:solidFill>
                <a:latin typeface="Calibri"/>
                <a:ea typeface="Calibri"/>
                <a:cs typeface="Calibri"/>
                <a:sym typeface="Calibri"/>
              </a:endParaRPr>
            </a:p>
          </p:txBody>
        </p:sp>
        <p:cxnSp>
          <p:nvCxnSpPr>
            <p:cNvPr id="270" name="Google Shape;270;p39"/>
            <p:cNvCxnSpPr>
              <a:endCxn id="264" idx="2"/>
            </p:cNvCxnSpPr>
            <p:nvPr/>
          </p:nvCxnSpPr>
          <p:spPr>
            <a:xfrm flipH="1" rot="10800000">
              <a:off x="5453400" y="2558392"/>
              <a:ext cx="947400" cy="3300"/>
            </a:xfrm>
            <a:prstGeom prst="straightConnector1">
              <a:avLst/>
            </a:prstGeom>
            <a:noFill/>
            <a:ln cap="flat" cmpd="sng" w="57150">
              <a:solidFill>
                <a:schemeClr val="dk1"/>
              </a:solidFill>
              <a:prstDash val="solid"/>
              <a:round/>
              <a:headEnd len="sm" w="sm" type="none"/>
              <a:tailEnd len="med" w="med" type="stealth"/>
            </a:ln>
          </p:spPr>
        </p:cxnSp>
        <p:sp>
          <p:nvSpPr>
            <p:cNvPr id="271" name="Google Shape;271;p39"/>
            <p:cNvSpPr txBox="1"/>
            <p:nvPr/>
          </p:nvSpPr>
          <p:spPr>
            <a:xfrm>
              <a:off x="1676400" y="2700635"/>
              <a:ext cx="1828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Account</a:t>
              </a:r>
              <a:endParaRPr b="1" sz="2400">
                <a:solidFill>
                  <a:schemeClr val="dk1"/>
                </a:solidFill>
                <a:latin typeface="Calibri"/>
                <a:ea typeface="Calibri"/>
                <a:cs typeface="Calibri"/>
                <a:sym typeface="Calibri"/>
              </a:endParaRPr>
            </a:p>
          </p:txBody>
        </p:sp>
      </p:grpSp>
      <p:sp>
        <p:nvSpPr>
          <p:cNvPr id="272" name="Google Shape;272;p39"/>
          <p:cNvSpPr txBox="1"/>
          <p:nvPr/>
        </p:nvSpPr>
        <p:spPr>
          <a:xfrm>
            <a:off x="728250" y="4388575"/>
            <a:ext cx="7687500" cy="2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800" u="sng">
                <a:solidFill>
                  <a:schemeClr val="hlink"/>
                </a:solidFill>
                <a:latin typeface="Proxima Nova"/>
                <a:ea typeface="Proxima Nova"/>
                <a:cs typeface="Proxima Nova"/>
                <a:sym typeface="Proxima Nova"/>
                <a:hlinkClick r:id="rId7"/>
              </a:rPr>
              <a:t>CC BY-SA 4.0</a:t>
            </a:r>
            <a:r>
              <a:rPr i="1" lang="en-US" sz="800">
                <a:latin typeface="Proxima Nova"/>
                <a:ea typeface="Proxima Nova"/>
                <a:cs typeface="Proxima Nova"/>
                <a:sym typeface="Proxima Nova"/>
              </a:rPr>
              <a:t> - From </a:t>
            </a:r>
            <a:r>
              <a:rPr i="1" lang="en-US" sz="800" u="sng">
                <a:solidFill>
                  <a:schemeClr val="hlink"/>
                </a:solidFill>
                <a:latin typeface="Proxima Nova"/>
                <a:ea typeface="Proxima Nova"/>
                <a:cs typeface="Proxima Nova"/>
                <a:sym typeface="Proxima Nova"/>
                <a:hlinkClick r:id="rId8"/>
              </a:rPr>
              <a:t>The Story of SSI Open Standards</a:t>
            </a:r>
            <a:r>
              <a:rPr i="1" lang="en-US" sz="800">
                <a:latin typeface="Proxima Nova"/>
                <a:ea typeface="Proxima Nova"/>
                <a:cs typeface="Proxima Nova"/>
                <a:sym typeface="Proxima Nova"/>
              </a:rPr>
              <a:t> by Drummond Reed, </a:t>
            </a:r>
            <a:r>
              <a:rPr i="1" lang="en-US" sz="800">
                <a:solidFill>
                  <a:schemeClr val="dk2"/>
                </a:solidFill>
                <a:latin typeface="Proxima Nova"/>
                <a:ea typeface="Proxima Nova"/>
                <a:cs typeface="Proxima Nova"/>
                <a:sym typeface="Proxima Nova"/>
              </a:rPr>
              <a:t>Chief Trust Officer Evernym and Sovrin Foundation Trustee</a:t>
            </a:r>
            <a:endParaRPr i="1" sz="8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grpSp>
        <p:nvGrpSpPr>
          <p:cNvPr id="277" name="Google Shape;277;p40"/>
          <p:cNvGrpSpPr/>
          <p:nvPr/>
        </p:nvGrpSpPr>
        <p:grpSpPr>
          <a:xfrm>
            <a:off x="1529380" y="1124188"/>
            <a:ext cx="6085241" cy="3215377"/>
            <a:chOff x="1371600" y="1418459"/>
            <a:chExt cx="6400800" cy="3572641"/>
          </a:xfrm>
        </p:grpSpPr>
        <p:sp>
          <p:nvSpPr>
            <p:cNvPr id="278" name="Google Shape;278;p40"/>
            <p:cNvSpPr/>
            <p:nvPr/>
          </p:nvSpPr>
          <p:spPr>
            <a:xfrm>
              <a:off x="3276600" y="2269360"/>
              <a:ext cx="2590800" cy="588000"/>
            </a:xfrm>
            <a:prstGeom prst="rect">
              <a:avLst/>
            </a:prstGeom>
            <a:solidFill>
              <a:srgbClr val="FF0000">
                <a:alpha val="5686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40"/>
            <p:cNvSpPr/>
            <p:nvPr/>
          </p:nvSpPr>
          <p:spPr>
            <a:xfrm>
              <a:off x="5486400" y="1418459"/>
              <a:ext cx="2209800" cy="2209800"/>
            </a:xfrm>
            <a:prstGeom prst="ellipse">
              <a:avLst/>
            </a:prstGeom>
            <a:gradFill>
              <a:gsLst>
                <a:gs pos="0">
                  <a:srgbClr val="D13F3B"/>
                </a:gs>
                <a:gs pos="100000">
                  <a:srgbClr val="FF9995"/>
                </a:gs>
              </a:gsLst>
              <a:lin ang="16200038" scaled="0"/>
            </a:gradFill>
            <a:ln>
              <a:noFill/>
            </a:ln>
            <a:effectLst>
              <a:outerShdw blurRad="40000" rotWithShape="0" dir="5400000" dist="23000">
                <a:srgbClr val="000000">
                  <a:alpha val="34900"/>
                </a:srgbClr>
              </a:outerShdw>
            </a:effectLst>
          </p:spPr>
          <p:txBody>
            <a:bodyPr anchorCtr="0" anchor="ctr" bIns="45700" lIns="0" spcFirstLastPara="1" rIns="0" wrap="square" tIns="45700">
              <a:noAutofit/>
            </a:bodyPr>
            <a:lstStyle/>
            <a:p>
              <a:pPr indent="0" lvl="0" marL="0" marR="0" rtl="0" algn="ctr">
                <a:spcBef>
                  <a:spcPts val="0"/>
                </a:spcBef>
                <a:spcAft>
                  <a:spcPts val="0"/>
                </a:spcAft>
                <a:buNone/>
              </a:pPr>
              <a:r>
                <a:rPr b="1" lang="en-US" sz="6000">
                  <a:solidFill>
                    <a:schemeClr val="lt1"/>
                  </a:solidFill>
                  <a:latin typeface="Calibri"/>
                  <a:ea typeface="Calibri"/>
                  <a:cs typeface="Calibri"/>
                  <a:sym typeface="Calibri"/>
                </a:rPr>
                <a:t>Peer</a:t>
              </a:r>
              <a:endParaRPr b="1" sz="6000">
                <a:solidFill>
                  <a:schemeClr val="lt1"/>
                </a:solidFill>
                <a:latin typeface="Calibri"/>
                <a:ea typeface="Calibri"/>
                <a:cs typeface="Calibri"/>
                <a:sym typeface="Calibri"/>
              </a:endParaRPr>
            </a:p>
          </p:txBody>
        </p:sp>
        <p:sp>
          <p:nvSpPr>
            <p:cNvPr id="280" name="Google Shape;280;p40"/>
            <p:cNvSpPr/>
            <p:nvPr/>
          </p:nvSpPr>
          <p:spPr>
            <a:xfrm>
              <a:off x="1447800" y="1418459"/>
              <a:ext cx="2209800" cy="2209800"/>
            </a:xfrm>
            <a:prstGeom prst="ellipse">
              <a:avLst/>
            </a:prstGeom>
            <a:gradFill>
              <a:gsLst>
                <a:gs pos="0">
                  <a:srgbClr val="D13F3B"/>
                </a:gs>
                <a:gs pos="100000">
                  <a:srgbClr val="FF9995"/>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Calibri"/>
                  <a:ea typeface="Calibri"/>
                  <a:cs typeface="Calibri"/>
                  <a:sym typeface="Calibri"/>
                </a:rPr>
                <a:t>You</a:t>
              </a:r>
              <a:endParaRPr b="1" sz="6000">
                <a:solidFill>
                  <a:schemeClr val="lt1"/>
                </a:solidFill>
                <a:latin typeface="Calibri"/>
                <a:ea typeface="Calibri"/>
                <a:cs typeface="Calibri"/>
                <a:sym typeface="Calibri"/>
              </a:endParaRPr>
            </a:p>
          </p:txBody>
        </p:sp>
        <p:sp>
          <p:nvSpPr>
            <p:cNvPr id="281" name="Google Shape;281;p40"/>
            <p:cNvSpPr/>
            <p:nvPr/>
          </p:nvSpPr>
          <p:spPr>
            <a:xfrm>
              <a:off x="3657600" y="2389352"/>
              <a:ext cx="1828800" cy="380100"/>
            </a:xfrm>
            <a:prstGeom prst="leftRightArrow">
              <a:avLst>
                <a:gd fmla="val 34985" name="adj1"/>
                <a:gd fmla="val 74023" name="adj2"/>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40"/>
            <p:cNvSpPr/>
            <p:nvPr/>
          </p:nvSpPr>
          <p:spPr>
            <a:xfrm>
              <a:off x="1371600" y="4457700"/>
              <a:ext cx="6400800" cy="5334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Distributed Ledger (Blockchain)</a:t>
              </a:r>
              <a:endParaRPr b="1" sz="2400">
                <a:solidFill>
                  <a:schemeClr val="lt1"/>
                </a:solidFill>
                <a:latin typeface="Calibri"/>
                <a:ea typeface="Calibri"/>
                <a:cs typeface="Calibri"/>
                <a:sym typeface="Calibri"/>
              </a:endParaRPr>
            </a:p>
          </p:txBody>
        </p:sp>
        <p:cxnSp>
          <p:nvCxnSpPr>
            <p:cNvPr id="283" name="Google Shape;283;p40"/>
            <p:cNvCxnSpPr>
              <a:stCxn id="280" idx="4"/>
            </p:cNvCxnSpPr>
            <p:nvPr/>
          </p:nvCxnSpPr>
          <p:spPr>
            <a:xfrm>
              <a:off x="2552700" y="3628259"/>
              <a:ext cx="0" cy="829800"/>
            </a:xfrm>
            <a:prstGeom prst="straightConnector1">
              <a:avLst/>
            </a:prstGeom>
            <a:noFill/>
            <a:ln cap="flat" cmpd="sng" w="57150">
              <a:solidFill>
                <a:schemeClr val="dk1"/>
              </a:solidFill>
              <a:prstDash val="solid"/>
              <a:round/>
              <a:headEnd len="sm" w="sm" type="none"/>
              <a:tailEnd len="med" w="med" type="stealth"/>
            </a:ln>
          </p:spPr>
        </p:cxnSp>
        <p:cxnSp>
          <p:nvCxnSpPr>
            <p:cNvPr id="284" name="Google Shape;284;p40"/>
            <p:cNvCxnSpPr/>
            <p:nvPr/>
          </p:nvCxnSpPr>
          <p:spPr>
            <a:xfrm>
              <a:off x="6629400" y="3628259"/>
              <a:ext cx="0" cy="829500"/>
            </a:xfrm>
            <a:prstGeom prst="straightConnector1">
              <a:avLst/>
            </a:prstGeom>
            <a:noFill/>
            <a:ln cap="flat" cmpd="sng" w="57150">
              <a:solidFill>
                <a:schemeClr val="dk1"/>
              </a:solidFill>
              <a:prstDash val="solid"/>
              <a:round/>
              <a:headEnd len="sm" w="sm" type="none"/>
              <a:tailEnd len="med" w="med" type="stealth"/>
            </a:ln>
          </p:spPr>
        </p:cxnSp>
      </p:grpSp>
      <p:sp>
        <p:nvSpPr>
          <p:cNvPr id="285" name="Google Shape;285;p40"/>
          <p:cNvSpPr txBox="1"/>
          <p:nvPr/>
        </p:nvSpPr>
        <p:spPr>
          <a:xfrm>
            <a:off x="3657600" y="2561897"/>
            <a:ext cx="1828800" cy="4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Connection</a:t>
            </a:r>
            <a:endParaRPr b="1" sz="2400">
              <a:solidFill>
                <a:schemeClr val="dk1"/>
              </a:solidFill>
              <a:latin typeface="Calibri"/>
              <a:ea typeface="Calibri"/>
              <a:cs typeface="Calibri"/>
              <a:sym typeface="Calibri"/>
            </a:endParaRPr>
          </a:p>
        </p:txBody>
      </p:sp>
      <p:sp>
        <p:nvSpPr>
          <p:cNvPr id="286" name="Google Shape;286;p40"/>
          <p:cNvSpPr txBox="1"/>
          <p:nvPr/>
        </p:nvSpPr>
        <p:spPr>
          <a:xfrm>
            <a:off x="728250" y="4388575"/>
            <a:ext cx="7687500" cy="2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800" u="sng">
                <a:solidFill>
                  <a:schemeClr val="hlink"/>
                </a:solidFill>
                <a:latin typeface="Proxima Nova"/>
                <a:ea typeface="Proxima Nova"/>
                <a:cs typeface="Proxima Nova"/>
                <a:sym typeface="Proxima Nova"/>
                <a:hlinkClick r:id="rId3"/>
              </a:rPr>
              <a:t>CC BY-SA 4.0</a:t>
            </a:r>
            <a:r>
              <a:rPr i="1" lang="en-US" sz="800">
                <a:latin typeface="Proxima Nova"/>
                <a:ea typeface="Proxima Nova"/>
                <a:cs typeface="Proxima Nova"/>
                <a:sym typeface="Proxima Nova"/>
              </a:rPr>
              <a:t> - From </a:t>
            </a:r>
            <a:r>
              <a:rPr i="1" lang="en-US" sz="800" u="sng">
                <a:solidFill>
                  <a:schemeClr val="hlink"/>
                </a:solidFill>
                <a:latin typeface="Proxima Nova"/>
                <a:ea typeface="Proxima Nova"/>
                <a:cs typeface="Proxima Nova"/>
                <a:sym typeface="Proxima Nova"/>
                <a:hlinkClick r:id="rId4"/>
              </a:rPr>
              <a:t>The Story of SSI Open Standards</a:t>
            </a:r>
            <a:r>
              <a:rPr i="1" lang="en-US" sz="800">
                <a:latin typeface="Proxima Nova"/>
                <a:ea typeface="Proxima Nova"/>
                <a:cs typeface="Proxima Nova"/>
                <a:sym typeface="Proxima Nova"/>
              </a:rPr>
              <a:t> by Drummond Reed, </a:t>
            </a:r>
            <a:r>
              <a:rPr i="1" lang="en-US" sz="800">
                <a:solidFill>
                  <a:schemeClr val="dk2"/>
                </a:solidFill>
                <a:latin typeface="Proxima Nova"/>
                <a:ea typeface="Proxima Nova"/>
                <a:cs typeface="Proxima Nova"/>
                <a:sym typeface="Proxima Nova"/>
              </a:rPr>
              <a:t>Chief Trust Officer Evernym and Sovrin Foundation Trustee</a:t>
            </a:r>
            <a:endParaRPr i="1" sz="800">
              <a:latin typeface="Proxima Nova"/>
              <a:ea typeface="Proxima Nova"/>
              <a:cs typeface="Proxima Nova"/>
              <a:sym typeface="Proxima Nova"/>
            </a:endParaRPr>
          </a:p>
        </p:txBody>
      </p:sp>
      <p:sp>
        <p:nvSpPr>
          <p:cNvPr id="287" name="Google Shape;287;p40"/>
          <p:cNvSpPr txBox="1"/>
          <p:nvPr/>
        </p:nvSpPr>
        <p:spPr>
          <a:xfrm>
            <a:off x="691200" y="276450"/>
            <a:ext cx="7614600" cy="58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414042"/>
                </a:solidFill>
                <a:latin typeface="Proxima Nova"/>
                <a:ea typeface="Proxima Nova"/>
                <a:cs typeface="Proxima Nova"/>
                <a:sym typeface="Proxima Nova"/>
              </a:rPr>
              <a:t>Self Sovereign Identity (SSI)</a:t>
            </a:r>
            <a:endParaRPr b="1" sz="2800">
              <a:solidFill>
                <a:srgbClr val="414042"/>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1"/>
          <p:cNvSpPr txBox="1"/>
          <p:nvPr>
            <p:ph idx="1" type="subTitle"/>
          </p:nvPr>
        </p:nvSpPr>
        <p:spPr>
          <a:xfrm>
            <a:off x="636475" y="1988993"/>
            <a:ext cx="7632600" cy="1165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2400"/>
              <a:buNone/>
            </a:pPr>
            <a:r>
              <a:rPr b="1" lang="en-US" sz="4800"/>
              <a:t>Decentralized Identifiers</a:t>
            </a:r>
            <a:endParaRPr b="1"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yperledg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2">
  <a:themeElements>
    <a:clrScheme name="Hyperledger">
      <a:dk1>
        <a:srgbClr val="FFFFFF"/>
      </a:dk1>
      <a:lt1>
        <a:srgbClr val="595959"/>
      </a:lt1>
      <a:dk2>
        <a:srgbClr val="FFFFFF"/>
      </a:dk2>
      <a:lt2>
        <a:srgbClr val="595959"/>
      </a:lt2>
      <a:accent1>
        <a:srgbClr val="00AFEF"/>
      </a:accent1>
      <a:accent2>
        <a:srgbClr val="3393D3"/>
      </a:accent2>
      <a:accent3>
        <a:srgbClr val="008EE3"/>
      </a:accent3>
      <a:accent4>
        <a:srgbClr val="1F608A"/>
      </a:accent4>
      <a:accent5>
        <a:srgbClr val="00B0F0"/>
      </a:accent5>
      <a:accent6>
        <a:srgbClr val="404145"/>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urple">
  <a:themeElements>
    <a:clrScheme name="Hyperledger">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2B89C9"/>
      </a:hlink>
      <a:folHlink>
        <a:srgbClr val="2B89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Hyperledg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urple">
  <a:themeElements>
    <a:clrScheme name="Custom 5">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2B89C9"/>
      </a:hlink>
      <a:folHlink>
        <a:srgbClr val="2B89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